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069E490-D5B1-420F-B393-A2878682A7EC}">
  <a:tblStyle styleId="{7069E490-D5B1-420F-B393-A2878682A7EC}" styleName="Table_0">
    <a:wholeTbl>
      <a:tcTxStyle b="off" i="off">
        <a:font>
          <a:latin typeface="Trebuchet MS"/>
          <a:ea typeface="Trebuchet MS"/>
          <a:cs typeface="Trebuchet MS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F6FC"/>
          </a:solidFill>
        </a:fill>
      </a:tcStyle>
    </a:wholeTbl>
    <a:band1H>
      <a:tcTxStyle/>
      <a:tcStyle>
        <a:tcBdr/>
        <a:fill>
          <a:solidFill>
            <a:srgbClr val="D1ECF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1ECF9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Trebuchet MS"/>
          <a:ea typeface="Trebuchet MS"/>
          <a:cs typeface="Trebuchet MS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00edf2e5e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g200edf2e5e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508000" y="457200"/>
            <a:ext cx="6447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508000" y="1620442"/>
            <a:ext cx="6447600" cy="29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1pPr>
            <a:lvl2pPr marL="914400" lvl="1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5403850" y="4531022"/>
            <a:ext cx="6840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508001" y="4531022"/>
            <a:ext cx="47232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442997" y="4531022"/>
            <a:ext cx="512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364721" y="77582"/>
            <a:ext cx="644760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Trebuchet MS"/>
              <a:buNone/>
            </a:pPr>
            <a:r>
              <a:rPr lang="en-GB">
                <a:solidFill>
                  <a:schemeClr val="dk1"/>
                </a:solidFill>
              </a:rPr>
              <a:t>Glossary</a:t>
            </a:r>
            <a:endParaRPr/>
          </a:p>
        </p:txBody>
      </p:sp>
      <p:graphicFrame>
        <p:nvGraphicFramePr>
          <p:cNvPr id="61" name="Google Shape;61;p14"/>
          <p:cNvGraphicFramePr/>
          <p:nvPr/>
        </p:nvGraphicFramePr>
        <p:xfrm>
          <a:off x="215153" y="668291"/>
          <a:ext cx="5879125" cy="4092120"/>
        </p:xfrm>
        <a:graphic>
          <a:graphicData uri="http://schemas.openxmlformats.org/drawingml/2006/table">
            <a:tbl>
              <a:tblPr firstRow="1" bandRow="1">
                <a:noFill/>
                <a:tableStyleId>{7069E490-D5B1-420F-B393-A2878682A7EC}</a:tableStyleId>
              </a:tblPr>
              <a:tblGrid>
                <a:gridCol w="2154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4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New terminology</a:t>
                      </a:r>
                      <a:endParaRPr sz="1100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Definition</a:t>
                      </a:r>
                      <a:endParaRPr sz="1100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0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Special friends</a:t>
                      </a:r>
                      <a:endParaRPr sz="1100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Two or three letters working together to make one sound e.g. sh, ch, igh, air, a-e, i-e.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5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>
                          <a:solidFill>
                            <a:schemeClr val="dk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Fred talk </a:t>
                      </a:r>
                      <a:endParaRPr sz="1100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sounding out a word, saying each of the sounds before blending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Fred fingers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‘Pinching’ each sound from a word on your fingers to help spell a word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Green words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Decodable words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6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Red words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Irregular words that cannot be sounded out 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/>
                        <a:t>Fred in your head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/>
                        <a:t>still sounding out a word but doing so in your head rather than out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Speedy </a:t>
                      </a:r>
                      <a:r>
                        <a:rPr lang="en-GB" sz="1400"/>
                        <a:t>words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 u="none" strike="noStrike" cap="none">
                          <a:solidFill>
                            <a:schemeClr val="dk1"/>
                          </a:solidFill>
                          <a:latin typeface="Trebuchet MS"/>
                          <a:ea typeface="Trebuchet MS"/>
                          <a:cs typeface="Trebuchet MS"/>
                          <a:sym typeface="Trebuchet MS"/>
                        </a:rPr>
                        <a:t>decodable words in that children should be able to read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25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Font typeface="Arial"/>
                        <a:buNone/>
                      </a:pPr>
                      <a:r>
                        <a:rPr lang="en-GB" sz="1400">
                          <a:latin typeface="Arial"/>
                          <a:ea typeface="Arial"/>
                          <a:cs typeface="Arial"/>
                          <a:sym typeface="Arial"/>
                        </a:rPr>
                        <a:t>Nonsense words</a:t>
                      </a:r>
                      <a:endParaRPr sz="1400" b="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8600" marR="68600" marT="34300" marB="34300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Trebuchet MS"/>
                        <a:buNone/>
                      </a:pPr>
                      <a:r>
                        <a:rPr lang="en-GB" sz="1400"/>
                        <a:t>Alien word which are used to assess children’s knowledge of sounds.</a:t>
                      </a:r>
                      <a:endParaRPr sz="1400" u="none" strike="noStrike" cap="none"/>
                    </a:p>
                  </a:txBody>
                  <a:tcPr marL="68600" marR="68600" marT="34300" marB="3430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62" name="Google Shape;62;p14" descr="Read Write Inc.: Fred the Frog - Toy (Pack of 10): Amazon.co.uk:  9780199116553: Book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961789" y="93246"/>
            <a:ext cx="2058520" cy="959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 descr="Northview Primary School - Phonics &amp;amp; Early Readi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35869" y="2560566"/>
            <a:ext cx="1700555" cy="25381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17726" y="1340233"/>
            <a:ext cx="1188991" cy="1526253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 descr="Read Write Inc. Phonics - Ruth Miskin Phonics Traini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99039" y="113840"/>
            <a:ext cx="1819849" cy="55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C332C6624F294887E34C7CAD14B392" ma:contentTypeVersion="17" ma:contentTypeDescription="Create a new document." ma:contentTypeScope="" ma:versionID="50542fa69ac1330884ae76c703c3c0e2">
  <xsd:schema xmlns:xsd="http://www.w3.org/2001/XMLSchema" xmlns:xs="http://www.w3.org/2001/XMLSchema" xmlns:p="http://schemas.microsoft.com/office/2006/metadata/properties" xmlns:ns2="7bbf069e-3809-44e2-98ce-88dc97cf9d98" xmlns:ns3="0d5b73e8-7340-42b9-982d-b60fe762bc66" targetNamespace="http://schemas.microsoft.com/office/2006/metadata/properties" ma:root="true" ma:fieldsID="2a054c0ee24cf39854262e6691564ad4" ns2:_="" ns3:_="">
    <xsd:import namespace="7bbf069e-3809-44e2-98ce-88dc97cf9d98"/>
    <xsd:import namespace="0d5b73e8-7340-42b9-982d-b60fe762b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LengthInSecond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bf069e-3809-44e2-98ce-88dc97cf9d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4245b6aa-891f-408d-91c0-ef9dcd2e836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5b73e8-7340-42b9-982d-b60fe762bc66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8b5724a-eaf7-452b-a4fd-e6f0ee548a73}" ma:internalName="TaxCatchAll" ma:showField="CatchAllData" ma:web="0d5b73e8-7340-42b9-982d-b60fe762bc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bbf069e-3809-44e2-98ce-88dc97cf9d98">
      <Terms xmlns="http://schemas.microsoft.com/office/infopath/2007/PartnerControls"/>
    </lcf76f155ced4ddcb4097134ff3c332f>
    <TaxCatchAll xmlns="0d5b73e8-7340-42b9-982d-b60fe762bc66" xsi:nil="true"/>
  </documentManagement>
</p:properties>
</file>

<file path=customXml/itemProps1.xml><?xml version="1.0" encoding="utf-8"?>
<ds:datastoreItem xmlns:ds="http://schemas.openxmlformats.org/officeDocument/2006/customXml" ds:itemID="{25153A91-04BA-4CF1-A236-F12FBE66A8DD}"/>
</file>

<file path=customXml/itemProps2.xml><?xml version="1.0" encoding="utf-8"?>
<ds:datastoreItem xmlns:ds="http://schemas.openxmlformats.org/officeDocument/2006/customXml" ds:itemID="{C576FEA9-EE48-4ABE-B7F5-E89E7930ED50}"/>
</file>

<file path=customXml/itemProps3.xml><?xml version="1.0" encoding="utf-8"?>
<ds:datastoreItem xmlns:ds="http://schemas.openxmlformats.org/officeDocument/2006/customXml" ds:itemID="{CD8B8343-AE15-4E79-AF24-36EB0162E6F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</Words>
  <Application>Microsoft Office PowerPoint</Application>
  <PresentationFormat>On-screen Show (16:9)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Trebuchet MS</vt:lpstr>
      <vt:lpstr>Simple Light</vt:lpstr>
      <vt:lpstr>Glossary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Glossary</dc:title>
  <dc:creator>Katie Perry</dc:creator>
  <cp:lastModifiedBy>Katie Perry</cp:lastModifiedBy>
  <cp:revision>1</cp:revision>
  <dcterms:modified xsi:type="dcterms:W3CDTF">2023-02-21T13:24:29Z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0x010100EFC332C6624F294887E34C7CAD14B392</vt:lpwstr>
  </property>
  <property fmtid="{D5CDD505-2E9C-101B-9397-08002B2CF9AE}" pid="3" name="MediaServiceImageTags">
    <vt:lpwstr/>
  </property>
</Properties>
</file>