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15125700" cy="10693400"/>
  <p:notesSz cx="9928225" cy="6797675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2F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1603" y="5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34427" y="3314954"/>
            <a:ext cx="1285684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300" b="1" i="0">
                <a:solidFill>
                  <a:srgbClr val="1E325E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268855" y="5988304"/>
            <a:ext cx="1058799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300" b="1" i="0">
                <a:solidFill>
                  <a:srgbClr val="1E325E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300" b="1" i="0">
                <a:solidFill>
                  <a:srgbClr val="1E325E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5628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78973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300" b="1" i="0">
                <a:solidFill>
                  <a:srgbClr val="1E325E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2571955" y="4201203"/>
            <a:ext cx="2202180" cy="612140"/>
          </a:xfrm>
          <a:custGeom>
            <a:avLst/>
            <a:gdLst/>
            <a:ahLst/>
            <a:cxnLst/>
            <a:rect l="l" t="t" r="r" b="b"/>
            <a:pathLst>
              <a:path w="2202179" h="612139">
                <a:moveTo>
                  <a:pt x="2095893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506247"/>
                </a:lnTo>
                <a:lnTo>
                  <a:pt x="8310" y="547411"/>
                </a:lnTo>
                <a:lnTo>
                  <a:pt x="30973" y="581026"/>
                </a:lnTo>
                <a:lnTo>
                  <a:pt x="64588" y="603689"/>
                </a:lnTo>
                <a:lnTo>
                  <a:pt x="105752" y="612000"/>
                </a:lnTo>
                <a:lnTo>
                  <a:pt x="2095893" y="612000"/>
                </a:lnTo>
                <a:lnTo>
                  <a:pt x="2137058" y="603689"/>
                </a:lnTo>
                <a:lnTo>
                  <a:pt x="2170672" y="581026"/>
                </a:lnTo>
                <a:lnTo>
                  <a:pt x="2193336" y="547411"/>
                </a:lnTo>
                <a:lnTo>
                  <a:pt x="2201646" y="506247"/>
                </a:lnTo>
                <a:lnTo>
                  <a:pt x="2201646" y="105752"/>
                </a:lnTo>
                <a:lnTo>
                  <a:pt x="2193336" y="64588"/>
                </a:lnTo>
                <a:lnTo>
                  <a:pt x="2170672" y="30973"/>
                </a:lnTo>
                <a:lnTo>
                  <a:pt x="2137058" y="8310"/>
                </a:lnTo>
                <a:lnTo>
                  <a:pt x="2095893" y="0"/>
                </a:lnTo>
                <a:close/>
              </a:path>
            </a:pathLst>
          </a:custGeom>
          <a:solidFill>
            <a:srgbClr val="2C2F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1329429" y="6254241"/>
            <a:ext cx="626110" cy="866140"/>
          </a:xfrm>
          <a:custGeom>
            <a:avLst/>
            <a:gdLst/>
            <a:ahLst/>
            <a:cxnLst/>
            <a:rect l="l" t="t" r="r" b="b"/>
            <a:pathLst>
              <a:path w="626109" h="866140">
                <a:moveTo>
                  <a:pt x="625932" y="479666"/>
                </a:moveTo>
                <a:lnTo>
                  <a:pt x="524103" y="479666"/>
                </a:lnTo>
                <a:lnTo>
                  <a:pt x="524103" y="0"/>
                </a:lnTo>
                <a:lnTo>
                  <a:pt x="104114" y="0"/>
                </a:lnTo>
                <a:lnTo>
                  <a:pt x="104114" y="479666"/>
                </a:lnTo>
                <a:lnTo>
                  <a:pt x="0" y="479666"/>
                </a:lnTo>
                <a:lnTo>
                  <a:pt x="312966" y="865644"/>
                </a:lnTo>
                <a:lnTo>
                  <a:pt x="625932" y="479666"/>
                </a:lnTo>
                <a:close/>
              </a:path>
            </a:pathLst>
          </a:custGeom>
          <a:solidFill>
            <a:srgbClr val="05B1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1433543" y="5997613"/>
            <a:ext cx="420370" cy="170180"/>
          </a:xfrm>
          <a:custGeom>
            <a:avLst/>
            <a:gdLst/>
            <a:ahLst/>
            <a:cxnLst/>
            <a:rect l="l" t="t" r="r" b="b"/>
            <a:pathLst>
              <a:path w="420370" h="170179">
                <a:moveTo>
                  <a:pt x="0" y="169581"/>
                </a:moveTo>
                <a:lnTo>
                  <a:pt x="419989" y="169581"/>
                </a:lnTo>
                <a:lnTo>
                  <a:pt x="419989" y="0"/>
                </a:lnTo>
                <a:lnTo>
                  <a:pt x="0" y="0"/>
                </a:lnTo>
                <a:lnTo>
                  <a:pt x="0" y="169581"/>
                </a:lnTo>
                <a:close/>
              </a:path>
            </a:pathLst>
          </a:custGeom>
          <a:solidFill>
            <a:srgbClr val="05B1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7848003" y="9637217"/>
            <a:ext cx="1110615" cy="497205"/>
          </a:xfrm>
          <a:custGeom>
            <a:avLst/>
            <a:gdLst/>
            <a:ahLst/>
            <a:cxnLst/>
            <a:rect l="l" t="t" r="r" b="b"/>
            <a:pathLst>
              <a:path w="1110615" h="497204">
                <a:moveTo>
                  <a:pt x="1110399" y="248373"/>
                </a:moveTo>
                <a:lnTo>
                  <a:pt x="804075" y="0"/>
                </a:lnTo>
                <a:lnTo>
                  <a:pt x="804075" y="80810"/>
                </a:lnTo>
                <a:lnTo>
                  <a:pt x="0" y="80810"/>
                </a:lnTo>
                <a:lnTo>
                  <a:pt x="0" y="414134"/>
                </a:lnTo>
                <a:lnTo>
                  <a:pt x="804075" y="414134"/>
                </a:lnTo>
                <a:lnTo>
                  <a:pt x="804075" y="496773"/>
                </a:lnTo>
                <a:lnTo>
                  <a:pt x="1110399" y="248373"/>
                </a:lnTo>
                <a:close/>
              </a:path>
            </a:pathLst>
          </a:custGeom>
          <a:solidFill>
            <a:srgbClr val="05B1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7833589" y="1791487"/>
            <a:ext cx="4829175" cy="2457450"/>
          </a:xfrm>
          <a:custGeom>
            <a:avLst/>
            <a:gdLst/>
            <a:ahLst/>
            <a:cxnLst/>
            <a:rect l="l" t="t" r="r" b="b"/>
            <a:pathLst>
              <a:path w="4829175" h="2457450">
                <a:moveTo>
                  <a:pt x="4829022" y="80810"/>
                </a:moveTo>
                <a:lnTo>
                  <a:pt x="4529391" y="80810"/>
                </a:lnTo>
                <a:lnTo>
                  <a:pt x="306336" y="80810"/>
                </a:lnTo>
                <a:lnTo>
                  <a:pt x="306336" y="0"/>
                </a:lnTo>
                <a:lnTo>
                  <a:pt x="0" y="248386"/>
                </a:lnTo>
                <a:lnTo>
                  <a:pt x="306336" y="496773"/>
                </a:lnTo>
                <a:lnTo>
                  <a:pt x="306336" y="414134"/>
                </a:lnTo>
                <a:lnTo>
                  <a:pt x="4529391" y="414134"/>
                </a:lnTo>
                <a:lnTo>
                  <a:pt x="4529391" y="2457005"/>
                </a:lnTo>
                <a:lnTo>
                  <a:pt x="4829010" y="2457005"/>
                </a:lnTo>
                <a:lnTo>
                  <a:pt x="4829010" y="414134"/>
                </a:lnTo>
                <a:lnTo>
                  <a:pt x="4829022" y="80810"/>
                </a:lnTo>
                <a:close/>
              </a:path>
            </a:pathLst>
          </a:custGeom>
          <a:solidFill>
            <a:srgbClr val="05B1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2571955" y="2422803"/>
            <a:ext cx="2300605" cy="1233170"/>
          </a:xfrm>
          <a:custGeom>
            <a:avLst/>
            <a:gdLst/>
            <a:ahLst/>
            <a:cxnLst/>
            <a:rect l="l" t="t" r="r" b="b"/>
            <a:pathLst>
              <a:path w="2300604" h="1233170">
                <a:moveTo>
                  <a:pt x="2194382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1127252"/>
                </a:lnTo>
                <a:lnTo>
                  <a:pt x="8310" y="1168411"/>
                </a:lnTo>
                <a:lnTo>
                  <a:pt x="30973" y="1202026"/>
                </a:lnTo>
                <a:lnTo>
                  <a:pt x="64588" y="1224692"/>
                </a:lnTo>
                <a:lnTo>
                  <a:pt x="105752" y="1233004"/>
                </a:lnTo>
                <a:lnTo>
                  <a:pt x="2194382" y="1233004"/>
                </a:lnTo>
                <a:lnTo>
                  <a:pt x="2235546" y="1224692"/>
                </a:lnTo>
                <a:lnTo>
                  <a:pt x="2269161" y="1202026"/>
                </a:lnTo>
                <a:lnTo>
                  <a:pt x="2291824" y="1168411"/>
                </a:lnTo>
                <a:lnTo>
                  <a:pt x="2300135" y="1127252"/>
                </a:lnTo>
                <a:lnTo>
                  <a:pt x="2300135" y="105752"/>
                </a:lnTo>
                <a:lnTo>
                  <a:pt x="2291824" y="64588"/>
                </a:lnTo>
                <a:lnTo>
                  <a:pt x="2269161" y="30973"/>
                </a:lnTo>
                <a:lnTo>
                  <a:pt x="2235546" y="8310"/>
                </a:lnTo>
                <a:lnTo>
                  <a:pt x="2194382" y="0"/>
                </a:lnTo>
                <a:close/>
              </a:path>
            </a:pathLst>
          </a:custGeom>
          <a:solidFill>
            <a:srgbClr val="2C2F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3513766" y="1926651"/>
            <a:ext cx="0" cy="355600"/>
          </a:xfrm>
          <a:custGeom>
            <a:avLst/>
            <a:gdLst/>
            <a:ahLst/>
            <a:cxnLst/>
            <a:rect l="l" t="t" r="r" b="b"/>
            <a:pathLst>
              <a:path h="355600">
                <a:moveTo>
                  <a:pt x="0" y="355003"/>
                </a:moveTo>
                <a:lnTo>
                  <a:pt x="0" y="0"/>
                </a:lnTo>
              </a:path>
            </a:pathLst>
          </a:custGeom>
          <a:ln w="37312">
            <a:solidFill>
              <a:srgbClr val="05B1D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3450456" y="2213014"/>
            <a:ext cx="127000" cy="173990"/>
          </a:xfrm>
          <a:custGeom>
            <a:avLst/>
            <a:gdLst/>
            <a:ahLst/>
            <a:cxnLst/>
            <a:rect l="l" t="t" r="r" b="b"/>
            <a:pathLst>
              <a:path w="127000" h="173989">
                <a:moveTo>
                  <a:pt x="126619" y="0"/>
                </a:moveTo>
                <a:lnTo>
                  <a:pt x="0" y="0"/>
                </a:lnTo>
                <a:lnTo>
                  <a:pt x="63309" y="173990"/>
                </a:lnTo>
                <a:lnTo>
                  <a:pt x="126619" y="0"/>
                </a:lnTo>
                <a:close/>
              </a:path>
            </a:pathLst>
          </a:custGeom>
          <a:solidFill>
            <a:srgbClr val="05B1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7559999" y="2772002"/>
            <a:ext cx="0" cy="7092315"/>
          </a:xfrm>
          <a:custGeom>
            <a:avLst/>
            <a:gdLst/>
            <a:ahLst/>
            <a:cxnLst/>
            <a:rect l="l" t="t" r="r" b="b"/>
            <a:pathLst>
              <a:path h="7092315">
                <a:moveTo>
                  <a:pt x="0" y="0"/>
                </a:moveTo>
                <a:lnTo>
                  <a:pt x="0" y="7091997"/>
                </a:lnTo>
              </a:path>
            </a:pathLst>
          </a:custGeom>
          <a:ln w="87045">
            <a:solidFill>
              <a:srgbClr val="95A6B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686018" y="6210717"/>
            <a:ext cx="13748385" cy="0"/>
          </a:xfrm>
          <a:custGeom>
            <a:avLst/>
            <a:gdLst/>
            <a:ahLst/>
            <a:cxnLst/>
            <a:rect l="l" t="t" r="r" b="b"/>
            <a:pathLst>
              <a:path w="13748385">
                <a:moveTo>
                  <a:pt x="13747965" y="0"/>
                </a:moveTo>
                <a:lnTo>
                  <a:pt x="0" y="0"/>
                </a:lnTo>
              </a:path>
            </a:pathLst>
          </a:custGeom>
          <a:ln w="87045">
            <a:solidFill>
              <a:srgbClr val="95A6B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2571955" y="5389203"/>
            <a:ext cx="2202180" cy="490220"/>
          </a:xfrm>
          <a:custGeom>
            <a:avLst/>
            <a:gdLst/>
            <a:ahLst/>
            <a:cxnLst/>
            <a:rect l="l" t="t" r="r" b="b"/>
            <a:pathLst>
              <a:path w="2202179" h="490220">
                <a:moveTo>
                  <a:pt x="2095893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383844"/>
                </a:lnTo>
                <a:lnTo>
                  <a:pt x="8310" y="425009"/>
                </a:lnTo>
                <a:lnTo>
                  <a:pt x="30973" y="458623"/>
                </a:lnTo>
                <a:lnTo>
                  <a:pt x="64588" y="481287"/>
                </a:lnTo>
                <a:lnTo>
                  <a:pt x="105752" y="489597"/>
                </a:lnTo>
                <a:lnTo>
                  <a:pt x="2095893" y="489597"/>
                </a:lnTo>
                <a:lnTo>
                  <a:pt x="2137058" y="481287"/>
                </a:lnTo>
                <a:lnTo>
                  <a:pt x="2170672" y="458623"/>
                </a:lnTo>
                <a:lnTo>
                  <a:pt x="2193336" y="425009"/>
                </a:lnTo>
                <a:lnTo>
                  <a:pt x="2201646" y="383844"/>
                </a:lnTo>
                <a:lnTo>
                  <a:pt x="2201646" y="105752"/>
                </a:lnTo>
                <a:lnTo>
                  <a:pt x="2193336" y="64588"/>
                </a:lnTo>
                <a:lnTo>
                  <a:pt x="2170672" y="30973"/>
                </a:lnTo>
                <a:lnTo>
                  <a:pt x="2137058" y="8310"/>
                </a:lnTo>
                <a:lnTo>
                  <a:pt x="2095893" y="0"/>
                </a:lnTo>
                <a:close/>
              </a:path>
            </a:pathLst>
          </a:custGeom>
          <a:solidFill>
            <a:srgbClr val="2C2F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188845" y="330810"/>
            <a:ext cx="4748008" cy="6807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300" b="1" i="0">
                <a:solidFill>
                  <a:srgbClr val="1E325E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6285" y="2459482"/>
            <a:ext cx="1361313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142738" y="9944862"/>
            <a:ext cx="484022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56285" y="9944862"/>
            <a:ext cx="34789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890504" y="9944862"/>
            <a:ext cx="34789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65008" y="2472877"/>
            <a:ext cx="1817370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3699"/>
              </a:lnSpc>
              <a:spcBef>
                <a:spcPts val="90"/>
              </a:spcBef>
            </a:pP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Pupil’s</a:t>
            </a:r>
            <a:r>
              <a:rPr sz="85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strengths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and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needs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95" dirty="0">
                <a:solidFill>
                  <a:srgbClr val="FFFFFF"/>
                </a:solidFill>
                <a:latin typeface="Tahoma"/>
                <a:cs typeface="Tahoma"/>
              </a:rPr>
              <a:t>(</a:t>
            </a:r>
            <a:r>
              <a:rPr sz="850" i="1" spc="-95" dirty="0">
                <a:solidFill>
                  <a:srgbClr val="FFFFFF"/>
                </a:solidFill>
                <a:latin typeface="Lucida Sans"/>
                <a:cs typeface="Lucida Sans"/>
              </a:rPr>
              <a:t>barriers</a:t>
            </a:r>
            <a:r>
              <a:rPr sz="850" i="1" spc="-6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850" i="1" spc="-25" dirty="0">
                <a:solidFill>
                  <a:srgbClr val="FFFFFF"/>
                </a:solidFill>
                <a:latin typeface="Lucida Sans"/>
                <a:cs typeface="Lucida Sans"/>
              </a:rPr>
              <a:t>to </a:t>
            </a:r>
            <a:r>
              <a:rPr sz="850" i="1" spc="-90" dirty="0">
                <a:solidFill>
                  <a:srgbClr val="FFFFFF"/>
                </a:solidFill>
                <a:latin typeface="Lucida Sans"/>
                <a:cs typeface="Lucida Sans"/>
              </a:rPr>
              <a:t>learning/engagement</a:t>
            </a:r>
            <a:r>
              <a:rPr sz="850" spc="-90" dirty="0">
                <a:solidFill>
                  <a:srgbClr val="FFFFFF"/>
                </a:solidFill>
                <a:latin typeface="Tahoma"/>
                <a:cs typeface="Tahoma"/>
              </a:rPr>
              <a:t>)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 observed</a:t>
            </a:r>
            <a:r>
              <a:rPr sz="850" spc="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by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the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appropriate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adult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e.g.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Teacher.</a:t>
            </a:r>
            <a:endParaRPr sz="850"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65008" y="2875799"/>
            <a:ext cx="1664970" cy="707390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64465" indent="-151765">
              <a:lnSpc>
                <a:spcPct val="100000"/>
              </a:lnSpc>
              <a:spcBef>
                <a:spcPts val="415"/>
              </a:spcBef>
              <a:buChar char="•"/>
              <a:tabLst>
                <a:tab pos="164465" algn="l"/>
              </a:tabLst>
            </a:pP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Communication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and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Interaction</a:t>
            </a:r>
            <a:endParaRPr sz="850">
              <a:latin typeface="Tahoma"/>
              <a:cs typeface="Tahoma"/>
            </a:endParaRPr>
          </a:p>
          <a:p>
            <a:pPr marL="164465" indent="-151765">
              <a:lnSpc>
                <a:spcPct val="100000"/>
              </a:lnSpc>
              <a:spcBef>
                <a:spcPts val="320"/>
              </a:spcBef>
              <a:buChar char="•"/>
              <a:tabLst>
                <a:tab pos="164465" algn="l"/>
              </a:tabLst>
            </a:pP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Cognition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and Learning</a:t>
            </a:r>
            <a:endParaRPr sz="850">
              <a:latin typeface="Tahoma"/>
              <a:cs typeface="Tahoma"/>
            </a:endParaRPr>
          </a:p>
          <a:p>
            <a:pPr marL="164465" indent="-151765">
              <a:lnSpc>
                <a:spcPct val="100000"/>
              </a:lnSpc>
              <a:spcBef>
                <a:spcPts val="320"/>
              </a:spcBef>
              <a:buChar char="•"/>
              <a:tabLst>
                <a:tab pos="164465" algn="l"/>
              </a:tabLst>
            </a:pP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Social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Emotional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Mental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Health</a:t>
            </a:r>
            <a:endParaRPr sz="850">
              <a:latin typeface="Tahoma"/>
              <a:cs typeface="Tahoma"/>
            </a:endParaRPr>
          </a:p>
          <a:p>
            <a:pPr marL="164465" indent="-151765">
              <a:lnSpc>
                <a:spcPct val="100000"/>
              </a:lnSpc>
              <a:spcBef>
                <a:spcPts val="320"/>
              </a:spcBef>
              <a:buChar char="•"/>
              <a:tabLst>
                <a:tab pos="164465" algn="l"/>
              </a:tabLst>
            </a:pP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Sensory</a:t>
            </a:r>
            <a:r>
              <a:rPr sz="85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and/or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Physical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Health</a:t>
            </a:r>
            <a:endParaRPr sz="850">
              <a:latin typeface="Tahoma"/>
              <a:cs typeface="Tahom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571955" y="1255106"/>
            <a:ext cx="1892300" cy="617220"/>
          </a:xfrm>
          <a:custGeom>
            <a:avLst/>
            <a:gdLst/>
            <a:ahLst/>
            <a:cxnLst/>
            <a:rect l="l" t="t" r="r" b="b"/>
            <a:pathLst>
              <a:path w="1892300" h="617219">
                <a:moveTo>
                  <a:pt x="1786064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511136"/>
                </a:lnTo>
                <a:lnTo>
                  <a:pt x="8310" y="552301"/>
                </a:lnTo>
                <a:lnTo>
                  <a:pt x="30973" y="585916"/>
                </a:lnTo>
                <a:lnTo>
                  <a:pt x="64588" y="608579"/>
                </a:lnTo>
                <a:lnTo>
                  <a:pt x="105752" y="616889"/>
                </a:lnTo>
                <a:lnTo>
                  <a:pt x="1786064" y="616889"/>
                </a:lnTo>
                <a:lnTo>
                  <a:pt x="1827228" y="608579"/>
                </a:lnTo>
                <a:lnTo>
                  <a:pt x="1860843" y="585916"/>
                </a:lnTo>
                <a:lnTo>
                  <a:pt x="1883507" y="552301"/>
                </a:lnTo>
                <a:lnTo>
                  <a:pt x="1891817" y="511136"/>
                </a:lnTo>
                <a:lnTo>
                  <a:pt x="1891817" y="105752"/>
                </a:lnTo>
                <a:lnTo>
                  <a:pt x="1883507" y="64588"/>
                </a:lnTo>
                <a:lnTo>
                  <a:pt x="1860843" y="30973"/>
                </a:lnTo>
                <a:lnTo>
                  <a:pt x="1827228" y="8310"/>
                </a:lnTo>
                <a:lnTo>
                  <a:pt x="1786064" y="0"/>
                </a:lnTo>
                <a:close/>
              </a:path>
            </a:pathLst>
          </a:custGeom>
          <a:solidFill>
            <a:srgbClr val="F082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678424" y="1294553"/>
            <a:ext cx="1679575" cy="466725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70"/>
              </a:spcBef>
            </a:pPr>
            <a:r>
              <a:rPr sz="1550" b="1" spc="-10" dirty="0">
                <a:solidFill>
                  <a:srgbClr val="FFFFFF"/>
                </a:solidFill>
                <a:latin typeface="Tahoma"/>
                <a:cs typeface="Tahoma"/>
              </a:rPr>
              <a:t>START:</a:t>
            </a:r>
            <a:endParaRPr sz="155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195"/>
              </a:spcBef>
            </a:pPr>
            <a:r>
              <a:rPr sz="950" dirty="0">
                <a:solidFill>
                  <a:srgbClr val="FFFFFF"/>
                </a:solidFill>
                <a:latin typeface="Tahoma"/>
                <a:cs typeface="Tahoma"/>
              </a:rPr>
              <a:t>Area</a:t>
            </a:r>
            <a:r>
              <a:rPr sz="950" spc="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dirty="0">
                <a:solidFill>
                  <a:srgbClr val="FFFFFF"/>
                </a:solidFill>
                <a:latin typeface="Tahoma"/>
                <a:cs typeface="Tahoma"/>
              </a:rPr>
              <a:t>of need</a:t>
            </a:r>
            <a:r>
              <a:rPr sz="950" spc="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dirty="0">
                <a:solidFill>
                  <a:srgbClr val="FFFFFF"/>
                </a:solidFill>
                <a:latin typeface="Tahoma"/>
                <a:cs typeface="Tahoma"/>
              </a:rPr>
              <a:t>observed</a:t>
            </a:r>
            <a:r>
              <a:rPr sz="950" spc="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dirty="0">
                <a:solidFill>
                  <a:srgbClr val="FFFFFF"/>
                </a:solidFill>
                <a:latin typeface="Tahoma"/>
                <a:cs typeface="Tahoma"/>
              </a:rPr>
              <a:t>in</a:t>
            </a:r>
            <a:r>
              <a:rPr sz="950" spc="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spc="-20" dirty="0">
                <a:solidFill>
                  <a:srgbClr val="FFFFFF"/>
                </a:solidFill>
                <a:latin typeface="Tahoma"/>
                <a:cs typeface="Tahoma"/>
              </a:rPr>
              <a:t>child</a:t>
            </a:r>
            <a:endParaRPr sz="95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65008" y="5417677"/>
            <a:ext cx="1943100" cy="40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algn="just">
              <a:lnSpc>
                <a:spcPct val="103699"/>
              </a:lnSpc>
              <a:spcBef>
                <a:spcPts val="90"/>
              </a:spcBef>
            </a:pP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Pupil’s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progress</a:t>
            </a:r>
            <a:r>
              <a:rPr sz="85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is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monitored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by</a:t>
            </a:r>
            <a:r>
              <a:rPr sz="850" spc="-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class teacher</a:t>
            </a:r>
            <a:r>
              <a:rPr sz="85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over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one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half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term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as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part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of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lang="en-GB" sz="850" spc="-25" dirty="0">
                <a:solidFill>
                  <a:srgbClr val="FFFFFF"/>
                </a:solidFill>
                <a:latin typeface="Tahoma"/>
                <a:cs typeface="Tahoma"/>
              </a:rPr>
              <a:t>ongoing teacher assessments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.</a:t>
            </a:r>
            <a:endParaRPr sz="850" dirty="0">
              <a:latin typeface="Tahoma"/>
              <a:cs typeface="Tahom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956480" y="1791487"/>
            <a:ext cx="2423795" cy="497205"/>
          </a:xfrm>
          <a:custGeom>
            <a:avLst/>
            <a:gdLst/>
            <a:ahLst/>
            <a:cxnLst/>
            <a:rect l="l" t="t" r="r" b="b"/>
            <a:pathLst>
              <a:path w="2423795" h="497205">
                <a:moveTo>
                  <a:pt x="2423528" y="80810"/>
                </a:moveTo>
                <a:lnTo>
                  <a:pt x="306311" y="80810"/>
                </a:lnTo>
                <a:lnTo>
                  <a:pt x="306324" y="0"/>
                </a:lnTo>
                <a:lnTo>
                  <a:pt x="0" y="248386"/>
                </a:lnTo>
                <a:lnTo>
                  <a:pt x="306311" y="496773"/>
                </a:lnTo>
                <a:lnTo>
                  <a:pt x="306311" y="414134"/>
                </a:lnTo>
                <a:lnTo>
                  <a:pt x="2423528" y="414134"/>
                </a:lnTo>
                <a:lnTo>
                  <a:pt x="2423528" y="80810"/>
                </a:lnTo>
                <a:close/>
              </a:path>
            </a:pathLst>
          </a:custGeom>
          <a:solidFill>
            <a:srgbClr val="05B1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639989" y="1914695"/>
            <a:ext cx="1541145" cy="2197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50" b="1" spc="-55" dirty="0">
                <a:solidFill>
                  <a:srgbClr val="FFFFFF"/>
                </a:solidFill>
                <a:latin typeface="Tahoma"/>
                <a:cs typeface="Tahoma"/>
              </a:rPr>
              <a:t>YES</a:t>
            </a:r>
            <a:r>
              <a:rPr sz="1250" b="1" spc="-1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b="1" spc="-50" dirty="0">
                <a:solidFill>
                  <a:srgbClr val="FFFFFF"/>
                </a:solidFill>
                <a:latin typeface="Tahoma"/>
                <a:cs typeface="Tahoma"/>
              </a:rPr>
              <a:t>–</a:t>
            </a:r>
            <a:r>
              <a:rPr sz="850" b="1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b="1" spc="-75" dirty="0">
                <a:solidFill>
                  <a:srgbClr val="FFFFFF"/>
                </a:solidFill>
                <a:latin typeface="Tahoma"/>
                <a:cs typeface="Tahoma"/>
              </a:rPr>
              <a:t>Remain</a:t>
            </a:r>
            <a:r>
              <a:rPr sz="950" b="1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b="1" spc="-55" dirty="0">
                <a:solidFill>
                  <a:srgbClr val="FFFFFF"/>
                </a:solidFill>
                <a:latin typeface="Tahoma"/>
                <a:cs typeface="Tahoma"/>
              </a:rPr>
              <a:t>in</a:t>
            </a:r>
            <a:r>
              <a:rPr sz="950" b="1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b="1" spc="-50" dirty="0">
                <a:solidFill>
                  <a:srgbClr val="FFFFFF"/>
                </a:solidFill>
                <a:latin typeface="Tahoma"/>
                <a:cs typeface="Tahoma"/>
              </a:rPr>
              <a:t>this</a:t>
            </a:r>
            <a:r>
              <a:rPr sz="950" b="1" spc="-30" dirty="0">
                <a:solidFill>
                  <a:srgbClr val="FFFFFF"/>
                </a:solidFill>
                <a:latin typeface="Tahoma"/>
                <a:cs typeface="Tahoma"/>
              </a:rPr>
              <a:t> stage</a:t>
            </a:r>
            <a:endParaRPr sz="950">
              <a:latin typeface="Tahoma"/>
              <a:cs typeface="Tahom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003990" y="2988005"/>
            <a:ext cx="1720850" cy="1890395"/>
          </a:xfrm>
          <a:custGeom>
            <a:avLst/>
            <a:gdLst/>
            <a:ahLst/>
            <a:cxnLst/>
            <a:rect l="l" t="t" r="r" b="b"/>
            <a:pathLst>
              <a:path w="1720850" h="1890395">
                <a:moveTo>
                  <a:pt x="1560156" y="105752"/>
                </a:moveTo>
                <a:lnTo>
                  <a:pt x="1551851" y="64592"/>
                </a:lnTo>
                <a:lnTo>
                  <a:pt x="1529181" y="30975"/>
                </a:lnTo>
                <a:lnTo>
                  <a:pt x="1495564" y="8318"/>
                </a:lnTo>
                <a:lnTo>
                  <a:pt x="1454404" y="0"/>
                </a:lnTo>
                <a:lnTo>
                  <a:pt x="423303" y="0"/>
                </a:lnTo>
                <a:lnTo>
                  <a:pt x="382143" y="8318"/>
                </a:lnTo>
                <a:lnTo>
                  <a:pt x="348526" y="30975"/>
                </a:lnTo>
                <a:lnTo>
                  <a:pt x="325856" y="64592"/>
                </a:lnTo>
                <a:lnTo>
                  <a:pt x="317550" y="105752"/>
                </a:lnTo>
                <a:lnTo>
                  <a:pt x="317550" y="599274"/>
                </a:lnTo>
                <a:lnTo>
                  <a:pt x="325856" y="640448"/>
                </a:lnTo>
                <a:lnTo>
                  <a:pt x="348526" y="674052"/>
                </a:lnTo>
                <a:lnTo>
                  <a:pt x="382143" y="696722"/>
                </a:lnTo>
                <a:lnTo>
                  <a:pt x="423303" y="705027"/>
                </a:lnTo>
                <a:lnTo>
                  <a:pt x="1454404" y="705027"/>
                </a:lnTo>
                <a:lnTo>
                  <a:pt x="1495564" y="696722"/>
                </a:lnTo>
                <a:lnTo>
                  <a:pt x="1529181" y="674052"/>
                </a:lnTo>
                <a:lnTo>
                  <a:pt x="1551851" y="640448"/>
                </a:lnTo>
                <a:lnTo>
                  <a:pt x="1560156" y="599274"/>
                </a:lnTo>
                <a:lnTo>
                  <a:pt x="1560156" y="105752"/>
                </a:lnTo>
                <a:close/>
              </a:path>
              <a:path w="1720850" h="1890395">
                <a:moveTo>
                  <a:pt x="1720799" y="1410754"/>
                </a:moveTo>
                <a:lnTo>
                  <a:pt x="1712493" y="1369593"/>
                </a:lnTo>
                <a:lnTo>
                  <a:pt x="1689823" y="1335976"/>
                </a:lnTo>
                <a:lnTo>
                  <a:pt x="1656219" y="1313319"/>
                </a:lnTo>
                <a:lnTo>
                  <a:pt x="1615046" y="1305001"/>
                </a:lnTo>
                <a:lnTo>
                  <a:pt x="105752" y="1305001"/>
                </a:lnTo>
                <a:lnTo>
                  <a:pt x="64592" y="1313319"/>
                </a:lnTo>
                <a:lnTo>
                  <a:pt x="30975" y="1335976"/>
                </a:lnTo>
                <a:lnTo>
                  <a:pt x="8318" y="1369593"/>
                </a:lnTo>
                <a:lnTo>
                  <a:pt x="0" y="1410754"/>
                </a:lnTo>
                <a:lnTo>
                  <a:pt x="0" y="1784248"/>
                </a:lnTo>
                <a:lnTo>
                  <a:pt x="8318" y="1825409"/>
                </a:lnTo>
                <a:lnTo>
                  <a:pt x="30975" y="1859026"/>
                </a:lnTo>
                <a:lnTo>
                  <a:pt x="64592" y="1881695"/>
                </a:lnTo>
                <a:lnTo>
                  <a:pt x="105752" y="1890001"/>
                </a:lnTo>
                <a:lnTo>
                  <a:pt x="1615046" y="1890001"/>
                </a:lnTo>
                <a:lnTo>
                  <a:pt x="1656219" y="1881695"/>
                </a:lnTo>
                <a:lnTo>
                  <a:pt x="1689823" y="1859026"/>
                </a:lnTo>
                <a:lnTo>
                  <a:pt x="1712493" y="1825409"/>
                </a:lnTo>
                <a:lnTo>
                  <a:pt x="1720799" y="1784248"/>
                </a:lnTo>
                <a:lnTo>
                  <a:pt x="1720799" y="1410754"/>
                </a:lnTo>
                <a:close/>
              </a:path>
            </a:pathLst>
          </a:custGeom>
          <a:solidFill>
            <a:srgbClr val="2C2F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436506" y="3106233"/>
            <a:ext cx="1000125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11760" marR="103505" algn="ctr">
              <a:lnSpc>
                <a:spcPct val="103699"/>
              </a:lnSpc>
              <a:spcBef>
                <a:spcPts val="90"/>
              </a:spcBef>
            </a:pP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Fill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in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an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internal referral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form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50" dirty="0">
                <a:solidFill>
                  <a:srgbClr val="FFFFFF"/>
                </a:solidFill>
                <a:latin typeface="Tahoma"/>
                <a:cs typeface="Tahoma"/>
              </a:rPr>
              <a:t>–</a:t>
            </a:r>
            <a:endParaRPr sz="85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40"/>
              </a:spcBef>
            </a:pP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Send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form</a:t>
            </a:r>
            <a:r>
              <a:rPr sz="85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to</a:t>
            </a:r>
            <a:r>
              <a:rPr sz="85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SENCo</a:t>
            </a:r>
            <a:endParaRPr sz="850">
              <a:latin typeface="Tahoma"/>
              <a:cs typeface="Tahom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087413" y="4360325"/>
            <a:ext cx="1567180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3699"/>
              </a:lnSpc>
              <a:spcBef>
                <a:spcPts val="90"/>
              </a:spcBef>
            </a:pP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Teacher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discuss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concerns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with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parent/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carer/key</a:t>
            </a:r>
            <a:r>
              <a:rPr sz="85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stakeholders. This</a:t>
            </a:r>
            <a:r>
              <a:rPr sz="85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should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be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at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meeting.</a:t>
            </a:r>
            <a:endParaRPr sz="850">
              <a:latin typeface="Tahoma"/>
              <a:cs typeface="Tahoma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450456" y="1872297"/>
            <a:ext cx="8515985" cy="3776345"/>
            <a:chOff x="3450456" y="1872297"/>
            <a:chExt cx="8515985" cy="3776345"/>
          </a:xfrm>
        </p:grpSpPr>
        <p:sp>
          <p:nvSpPr>
            <p:cNvPr id="13" name="object 13"/>
            <p:cNvSpPr/>
            <p:nvPr/>
          </p:nvSpPr>
          <p:spPr>
            <a:xfrm>
              <a:off x="3513766" y="3715860"/>
              <a:ext cx="0" cy="344170"/>
            </a:xfrm>
            <a:custGeom>
              <a:avLst/>
              <a:gdLst/>
              <a:ahLst/>
              <a:cxnLst/>
              <a:rect l="l" t="t" r="r" b="b"/>
              <a:pathLst>
                <a:path h="344170">
                  <a:moveTo>
                    <a:pt x="0" y="343992"/>
                  </a:moveTo>
                  <a:lnTo>
                    <a:pt x="0" y="0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450456" y="3991212"/>
              <a:ext cx="127000" cy="173990"/>
            </a:xfrm>
            <a:custGeom>
              <a:avLst/>
              <a:gdLst/>
              <a:ahLst/>
              <a:cxnLst/>
              <a:rect l="l" t="t" r="r" b="b"/>
              <a:pathLst>
                <a:path w="127000" h="173989">
                  <a:moveTo>
                    <a:pt x="126619" y="0"/>
                  </a:moveTo>
                  <a:lnTo>
                    <a:pt x="0" y="0"/>
                  </a:lnTo>
                  <a:lnTo>
                    <a:pt x="63309" y="173990"/>
                  </a:lnTo>
                  <a:lnTo>
                    <a:pt x="126619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802399" y="5084156"/>
              <a:ext cx="908685" cy="546100"/>
            </a:xfrm>
            <a:custGeom>
              <a:avLst/>
              <a:gdLst/>
              <a:ahLst/>
              <a:cxnLst/>
              <a:rect l="l" t="t" r="r" b="b"/>
              <a:pathLst>
                <a:path w="908685" h="546100">
                  <a:moveTo>
                    <a:pt x="0" y="545591"/>
                  </a:moveTo>
                  <a:lnTo>
                    <a:pt x="908685" y="545591"/>
                  </a:lnTo>
                  <a:lnTo>
                    <a:pt x="908685" y="0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647776" y="4978802"/>
              <a:ext cx="127000" cy="173990"/>
            </a:xfrm>
            <a:custGeom>
              <a:avLst/>
              <a:gdLst/>
              <a:ahLst/>
              <a:cxnLst/>
              <a:rect l="l" t="t" r="r" b="b"/>
              <a:pathLst>
                <a:path w="127000" h="173989">
                  <a:moveTo>
                    <a:pt x="63309" y="0"/>
                  </a:moveTo>
                  <a:lnTo>
                    <a:pt x="0" y="173990"/>
                  </a:lnTo>
                  <a:lnTo>
                    <a:pt x="126619" y="173990"/>
                  </a:lnTo>
                  <a:lnTo>
                    <a:pt x="63309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963725" y="3838379"/>
              <a:ext cx="0" cy="405130"/>
            </a:xfrm>
            <a:custGeom>
              <a:avLst/>
              <a:gdLst/>
              <a:ahLst/>
              <a:cxnLst/>
              <a:rect l="l" t="t" r="r" b="b"/>
              <a:pathLst>
                <a:path h="405129">
                  <a:moveTo>
                    <a:pt x="0" y="0"/>
                  </a:moveTo>
                  <a:lnTo>
                    <a:pt x="0" y="404761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900416" y="3733030"/>
              <a:ext cx="127000" cy="173990"/>
            </a:xfrm>
            <a:custGeom>
              <a:avLst/>
              <a:gdLst/>
              <a:ahLst/>
              <a:cxnLst/>
              <a:rect l="l" t="t" r="r" b="b"/>
              <a:pathLst>
                <a:path w="127000" h="173989">
                  <a:moveTo>
                    <a:pt x="63309" y="0"/>
                  </a:moveTo>
                  <a:lnTo>
                    <a:pt x="0" y="173990"/>
                  </a:lnTo>
                  <a:lnTo>
                    <a:pt x="126619" y="173990"/>
                  </a:lnTo>
                  <a:lnTo>
                    <a:pt x="63309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609247" y="3303317"/>
              <a:ext cx="290195" cy="0"/>
            </a:xfrm>
            <a:custGeom>
              <a:avLst/>
              <a:gdLst/>
              <a:ahLst/>
              <a:cxnLst/>
              <a:rect l="l" t="t" r="r" b="b"/>
              <a:pathLst>
                <a:path w="290195">
                  <a:moveTo>
                    <a:pt x="290195" y="0"/>
                  </a:moveTo>
                  <a:lnTo>
                    <a:pt x="0" y="0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830803" y="3240007"/>
              <a:ext cx="173990" cy="127000"/>
            </a:xfrm>
            <a:custGeom>
              <a:avLst/>
              <a:gdLst/>
              <a:ahLst/>
              <a:cxnLst/>
              <a:rect l="l" t="t" r="r" b="b"/>
              <a:pathLst>
                <a:path w="173990" h="127000">
                  <a:moveTo>
                    <a:pt x="0" y="0"/>
                  </a:moveTo>
                  <a:lnTo>
                    <a:pt x="0" y="126619"/>
                  </a:lnTo>
                  <a:lnTo>
                    <a:pt x="173990" y="633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987674" y="2502003"/>
              <a:ext cx="2978785" cy="716280"/>
            </a:xfrm>
            <a:custGeom>
              <a:avLst/>
              <a:gdLst/>
              <a:ahLst/>
              <a:cxnLst/>
              <a:rect l="l" t="t" r="r" b="b"/>
              <a:pathLst>
                <a:path w="2978784" h="716280">
                  <a:moveTo>
                    <a:pt x="2872968" y="0"/>
                  </a:moveTo>
                  <a:lnTo>
                    <a:pt x="105752" y="0"/>
                  </a:lnTo>
                  <a:lnTo>
                    <a:pt x="64588" y="8310"/>
                  </a:lnTo>
                  <a:lnTo>
                    <a:pt x="30973" y="30973"/>
                  </a:lnTo>
                  <a:lnTo>
                    <a:pt x="8310" y="64588"/>
                  </a:lnTo>
                  <a:lnTo>
                    <a:pt x="0" y="105752"/>
                  </a:lnTo>
                  <a:lnTo>
                    <a:pt x="0" y="610527"/>
                  </a:lnTo>
                  <a:lnTo>
                    <a:pt x="8310" y="651691"/>
                  </a:lnTo>
                  <a:lnTo>
                    <a:pt x="30973" y="685306"/>
                  </a:lnTo>
                  <a:lnTo>
                    <a:pt x="64588" y="707969"/>
                  </a:lnTo>
                  <a:lnTo>
                    <a:pt x="105752" y="716280"/>
                  </a:lnTo>
                  <a:lnTo>
                    <a:pt x="2872968" y="716280"/>
                  </a:lnTo>
                  <a:lnTo>
                    <a:pt x="2914133" y="707969"/>
                  </a:lnTo>
                  <a:lnTo>
                    <a:pt x="2947747" y="685306"/>
                  </a:lnTo>
                  <a:lnTo>
                    <a:pt x="2970411" y="651691"/>
                  </a:lnTo>
                  <a:lnTo>
                    <a:pt x="2978721" y="610527"/>
                  </a:lnTo>
                  <a:lnTo>
                    <a:pt x="2978721" y="105752"/>
                  </a:lnTo>
                  <a:lnTo>
                    <a:pt x="2970411" y="64588"/>
                  </a:lnTo>
                  <a:lnTo>
                    <a:pt x="2947747" y="30973"/>
                  </a:lnTo>
                  <a:lnTo>
                    <a:pt x="2914133" y="8310"/>
                  </a:lnTo>
                  <a:lnTo>
                    <a:pt x="2872968" y="0"/>
                  </a:lnTo>
                  <a:close/>
                </a:path>
              </a:pathLst>
            </a:custGeom>
            <a:solidFill>
              <a:srgbClr val="2C2F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216965" y="1872297"/>
              <a:ext cx="326390" cy="818515"/>
            </a:xfrm>
            <a:custGeom>
              <a:avLst/>
              <a:gdLst/>
              <a:ahLst/>
              <a:cxnLst/>
              <a:rect l="l" t="t" r="r" b="b"/>
              <a:pathLst>
                <a:path w="326390" h="818514">
                  <a:moveTo>
                    <a:pt x="326072" y="0"/>
                  </a:moveTo>
                  <a:lnTo>
                    <a:pt x="0" y="0"/>
                  </a:lnTo>
                  <a:lnTo>
                    <a:pt x="0" y="818083"/>
                  </a:lnTo>
                  <a:lnTo>
                    <a:pt x="326072" y="818083"/>
                  </a:lnTo>
                  <a:lnTo>
                    <a:pt x="326072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8071208" y="1938895"/>
            <a:ext cx="4583941" cy="16286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950" b="1" spc="-60" dirty="0">
                <a:solidFill>
                  <a:srgbClr val="FFFFFF"/>
                </a:solidFill>
                <a:latin typeface="Tahoma"/>
                <a:cs typeface="Tahoma"/>
              </a:rPr>
              <a:t>Return</a:t>
            </a:r>
            <a:r>
              <a:rPr sz="950" b="1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b="1" spc="-35" dirty="0">
                <a:solidFill>
                  <a:srgbClr val="FFFFFF"/>
                </a:solidFill>
                <a:latin typeface="Tahoma"/>
                <a:cs typeface="Tahoma"/>
              </a:rPr>
              <a:t>to</a:t>
            </a:r>
            <a:r>
              <a:rPr sz="950" b="1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b="1" dirty="0">
                <a:solidFill>
                  <a:srgbClr val="FFFFFF"/>
                </a:solidFill>
                <a:latin typeface="Tahoma"/>
                <a:cs typeface="Tahoma"/>
              </a:rPr>
              <a:t>QFT</a:t>
            </a:r>
            <a:r>
              <a:rPr sz="950" b="1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b="1" spc="-70" dirty="0">
                <a:solidFill>
                  <a:srgbClr val="FFFFFF"/>
                </a:solidFill>
                <a:latin typeface="Tahoma"/>
                <a:cs typeface="Tahoma"/>
              </a:rPr>
              <a:t>and</a:t>
            </a:r>
            <a:r>
              <a:rPr sz="950" b="1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b="1" spc="-60" dirty="0">
                <a:solidFill>
                  <a:srgbClr val="FFFFFF"/>
                </a:solidFill>
                <a:latin typeface="Tahoma"/>
                <a:cs typeface="Tahoma"/>
              </a:rPr>
              <a:t>remove</a:t>
            </a:r>
            <a:r>
              <a:rPr sz="950" b="1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b="1" spc="-50" dirty="0">
                <a:solidFill>
                  <a:srgbClr val="FFFFFF"/>
                </a:solidFill>
                <a:latin typeface="Tahoma"/>
                <a:cs typeface="Tahoma"/>
              </a:rPr>
              <a:t>from</a:t>
            </a:r>
            <a:r>
              <a:rPr sz="950" b="1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b="1" spc="-55" dirty="0">
                <a:solidFill>
                  <a:srgbClr val="FFFFFF"/>
                </a:solidFill>
                <a:latin typeface="Tahoma"/>
                <a:cs typeface="Tahoma"/>
              </a:rPr>
              <a:t>monitoring</a:t>
            </a:r>
            <a:r>
              <a:rPr sz="950" b="1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950" b="1" spc="-20" dirty="0">
                <a:solidFill>
                  <a:srgbClr val="FFFFFF"/>
                </a:solidFill>
                <a:latin typeface="Tahoma"/>
                <a:cs typeface="Tahoma"/>
              </a:rPr>
              <a:t>list</a:t>
            </a:r>
            <a:r>
              <a:rPr lang="en-GB" sz="950" b="1" spc="-20" dirty="0">
                <a:solidFill>
                  <a:srgbClr val="FFFFFF"/>
                </a:solidFill>
                <a:latin typeface="Tahoma"/>
                <a:cs typeface="Tahoma"/>
              </a:rPr>
              <a:t> or continue to monitor annually</a:t>
            </a:r>
            <a:endParaRPr sz="950" dirty="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074850" y="2553877"/>
            <a:ext cx="2360930" cy="27828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Teacher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to</a:t>
            </a:r>
            <a:r>
              <a:rPr sz="850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meet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with</a:t>
            </a:r>
            <a:r>
              <a:rPr sz="850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850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SENCo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to</a:t>
            </a:r>
            <a:r>
              <a:rPr sz="850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lang="en-GB" sz="850" spc="-10" dirty="0">
                <a:solidFill>
                  <a:srgbClr val="FFFFFF"/>
                </a:solidFill>
                <a:latin typeface="Tahoma"/>
                <a:cs typeface="Tahoma"/>
              </a:rPr>
              <a:t>complete a Monitoring Plan.</a:t>
            </a:r>
            <a:endParaRPr sz="850" dirty="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074850" y="2858530"/>
            <a:ext cx="2496820" cy="27206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3699"/>
              </a:lnSpc>
              <a:spcBef>
                <a:spcPts val="90"/>
              </a:spcBef>
            </a:pPr>
            <a:r>
              <a:rPr lang="en-GB" sz="850" spc="-10" dirty="0">
                <a:solidFill>
                  <a:srgbClr val="FFFFFF"/>
                </a:solidFill>
                <a:latin typeface="Tahoma"/>
                <a:cs typeface="Tahoma"/>
              </a:rPr>
              <a:t>Best practice universal strategies discussed and implemented</a:t>
            </a:r>
            <a:endParaRPr sz="850" dirty="0">
              <a:latin typeface="Tahoma"/>
              <a:cs typeface="Tahoma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8009445" y="2646324"/>
            <a:ext cx="890905" cy="497205"/>
          </a:xfrm>
          <a:custGeom>
            <a:avLst/>
            <a:gdLst/>
            <a:ahLst/>
            <a:cxnLst/>
            <a:rect l="l" t="t" r="r" b="b"/>
            <a:pathLst>
              <a:path w="890904" h="497205">
                <a:moveTo>
                  <a:pt x="890689" y="248386"/>
                </a:moveTo>
                <a:lnTo>
                  <a:pt x="584365" y="0"/>
                </a:lnTo>
                <a:lnTo>
                  <a:pt x="584365" y="80810"/>
                </a:lnTo>
                <a:lnTo>
                  <a:pt x="0" y="80810"/>
                </a:lnTo>
                <a:lnTo>
                  <a:pt x="0" y="414134"/>
                </a:lnTo>
                <a:lnTo>
                  <a:pt x="584365" y="414134"/>
                </a:lnTo>
                <a:lnTo>
                  <a:pt x="584377" y="496773"/>
                </a:lnTo>
                <a:lnTo>
                  <a:pt x="890689" y="248386"/>
                </a:lnTo>
                <a:close/>
              </a:path>
            </a:pathLst>
          </a:custGeom>
          <a:solidFill>
            <a:srgbClr val="05B1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8252322" y="2778349"/>
            <a:ext cx="272415" cy="2197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50" b="1" spc="-25" dirty="0">
                <a:solidFill>
                  <a:srgbClr val="FFFFFF"/>
                </a:solidFill>
                <a:latin typeface="Tahoma"/>
                <a:cs typeface="Tahoma"/>
              </a:rPr>
              <a:t>NO</a:t>
            </a:r>
            <a:endParaRPr sz="1250">
              <a:latin typeface="Tahoma"/>
              <a:cs typeface="Tahoma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8987674" y="3618002"/>
            <a:ext cx="2978785" cy="317500"/>
          </a:xfrm>
          <a:custGeom>
            <a:avLst/>
            <a:gdLst/>
            <a:ahLst/>
            <a:cxnLst/>
            <a:rect l="l" t="t" r="r" b="b"/>
            <a:pathLst>
              <a:path w="2978784" h="317500">
                <a:moveTo>
                  <a:pt x="2872968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211505"/>
                </a:lnTo>
                <a:lnTo>
                  <a:pt x="8310" y="252670"/>
                </a:lnTo>
                <a:lnTo>
                  <a:pt x="30973" y="286284"/>
                </a:lnTo>
                <a:lnTo>
                  <a:pt x="64588" y="308948"/>
                </a:lnTo>
                <a:lnTo>
                  <a:pt x="105752" y="317258"/>
                </a:lnTo>
                <a:lnTo>
                  <a:pt x="2872968" y="317258"/>
                </a:lnTo>
                <a:lnTo>
                  <a:pt x="2914133" y="308948"/>
                </a:lnTo>
                <a:lnTo>
                  <a:pt x="2947747" y="286284"/>
                </a:lnTo>
                <a:lnTo>
                  <a:pt x="2970411" y="252670"/>
                </a:lnTo>
                <a:lnTo>
                  <a:pt x="2978721" y="211505"/>
                </a:lnTo>
                <a:lnTo>
                  <a:pt x="2978721" y="105752"/>
                </a:lnTo>
                <a:lnTo>
                  <a:pt x="2970411" y="64588"/>
                </a:lnTo>
                <a:lnTo>
                  <a:pt x="2947747" y="30973"/>
                </a:lnTo>
                <a:lnTo>
                  <a:pt x="2914133" y="8310"/>
                </a:lnTo>
                <a:lnTo>
                  <a:pt x="2872968" y="0"/>
                </a:lnTo>
                <a:close/>
              </a:path>
            </a:pathLst>
          </a:custGeom>
          <a:solidFill>
            <a:srgbClr val="E9BB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9129783" y="3680417"/>
            <a:ext cx="2743835" cy="147476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SENCo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to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action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–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observations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1E325E"/>
                </a:solidFill>
                <a:latin typeface="Tahoma"/>
                <a:cs typeface="Tahoma"/>
              </a:rPr>
              <a:t>etc</a:t>
            </a:r>
            <a:endParaRPr sz="850" dirty="0">
              <a:latin typeface="Tahoma"/>
              <a:cs typeface="Tahoma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8987674" y="4401003"/>
            <a:ext cx="2978785" cy="393700"/>
          </a:xfrm>
          <a:custGeom>
            <a:avLst/>
            <a:gdLst/>
            <a:ahLst/>
            <a:cxnLst/>
            <a:rect l="l" t="t" r="r" b="b"/>
            <a:pathLst>
              <a:path w="2978784" h="393700">
                <a:moveTo>
                  <a:pt x="2872968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287832"/>
                </a:lnTo>
                <a:lnTo>
                  <a:pt x="8310" y="328997"/>
                </a:lnTo>
                <a:lnTo>
                  <a:pt x="30973" y="362611"/>
                </a:lnTo>
                <a:lnTo>
                  <a:pt x="64588" y="385275"/>
                </a:lnTo>
                <a:lnTo>
                  <a:pt x="105752" y="393585"/>
                </a:lnTo>
                <a:lnTo>
                  <a:pt x="2872968" y="393585"/>
                </a:lnTo>
                <a:lnTo>
                  <a:pt x="2914133" y="385275"/>
                </a:lnTo>
                <a:lnTo>
                  <a:pt x="2947747" y="362611"/>
                </a:lnTo>
                <a:lnTo>
                  <a:pt x="2970411" y="328997"/>
                </a:lnTo>
                <a:lnTo>
                  <a:pt x="2978721" y="287832"/>
                </a:lnTo>
                <a:lnTo>
                  <a:pt x="2978721" y="105752"/>
                </a:lnTo>
                <a:lnTo>
                  <a:pt x="2970411" y="64588"/>
                </a:lnTo>
                <a:lnTo>
                  <a:pt x="2947747" y="30973"/>
                </a:lnTo>
                <a:lnTo>
                  <a:pt x="2914133" y="8310"/>
                </a:lnTo>
                <a:lnTo>
                  <a:pt x="2872968" y="0"/>
                </a:lnTo>
                <a:close/>
              </a:path>
            </a:pathLst>
          </a:custGeom>
          <a:solidFill>
            <a:srgbClr val="2C2F8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9109431" y="4445231"/>
            <a:ext cx="2755900" cy="272062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14325" marR="5080" indent="-302260">
              <a:lnSpc>
                <a:spcPct val="103699"/>
              </a:lnSpc>
              <a:spcBef>
                <a:spcPts val="90"/>
              </a:spcBef>
            </a:pPr>
            <a:r>
              <a:rPr sz="850" dirty="0">
                <a:solidFill>
                  <a:schemeClr val="bg1"/>
                </a:solidFill>
                <a:latin typeface="Tahoma"/>
                <a:cs typeface="Tahoma"/>
              </a:rPr>
              <a:t>Pupil</a:t>
            </a:r>
            <a:r>
              <a:rPr sz="850" spc="-35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chemeClr val="bg1"/>
                </a:solidFill>
                <a:latin typeface="Tahoma"/>
                <a:cs typeface="Tahoma"/>
              </a:rPr>
              <a:t>monitored</a:t>
            </a:r>
            <a:r>
              <a:rPr sz="850" spc="-30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chemeClr val="bg1"/>
                </a:solidFill>
                <a:latin typeface="Tahoma"/>
                <a:cs typeface="Tahoma"/>
              </a:rPr>
              <a:t>and</a:t>
            </a:r>
            <a:r>
              <a:rPr sz="850" spc="-35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chemeClr val="bg1"/>
                </a:solidFill>
                <a:latin typeface="Tahoma"/>
                <a:cs typeface="Tahoma"/>
              </a:rPr>
              <a:t>recorded</a:t>
            </a:r>
            <a:r>
              <a:rPr sz="850" spc="-30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chemeClr val="bg1"/>
                </a:solidFill>
                <a:latin typeface="Tahoma"/>
                <a:cs typeface="Tahoma"/>
              </a:rPr>
              <a:t>as</a:t>
            </a:r>
            <a:r>
              <a:rPr sz="850" spc="-30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chemeClr val="bg1"/>
                </a:solidFill>
                <a:latin typeface="Tahoma"/>
                <a:cs typeface="Tahoma"/>
              </a:rPr>
              <a:t>part</a:t>
            </a:r>
            <a:r>
              <a:rPr sz="850" spc="-35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chemeClr val="bg1"/>
                </a:solidFill>
                <a:latin typeface="Tahoma"/>
                <a:cs typeface="Tahoma"/>
              </a:rPr>
              <a:t>of</a:t>
            </a:r>
            <a:r>
              <a:rPr sz="850" spc="-45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chemeClr val="bg1"/>
                </a:solidFill>
                <a:latin typeface="Tahoma"/>
                <a:cs typeface="Tahoma"/>
              </a:rPr>
              <a:t>the</a:t>
            </a:r>
            <a:r>
              <a:rPr sz="850" spc="-35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lang="en-GB" sz="850" spc="-20" dirty="0">
                <a:solidFill>
                  <a:schemeClr val="bg1"/>
                </a:solidFill>
                <a:latin typeface="Tahoma"/>
                <a:cs typeface="Tahoma"/>
              </a:rPr>
              <a:t>teaching assessments</a:t>
            </a:r>
            <a:r>
              <a:rPr sz="850" dirty="0">
                <a:solidFill>
                  <a:schemeClr val="bg1"/>
                </a:solidFill>
                <a:latin typeface="Tahoma"/>
                <a:cs typeface="Tahoma"/>
              </a:rPr>
              <a:t>/SEND</a:t>
            </a:r>
            <a:r>
              <a:rPr sz="850" spc="-40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chemeClr val="bg1"/>
                </a:solidFill>
                <a:latin typeface="Tahoma"/>
                <a:cs typeface="Tahoma"/>
              </a:rPr>
              <a:t>monitoring</a:t>
            </a:r>
            <a:r>
              <a:rPr sz="850" spc="-35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chemeClr val="bg1"/>
                </a:solidFill>
                <a:latin typeface="Tahoma"/>
                <a:cs typeface="Tahoma"/>
              </a:rPr>
              <a:t>in</a:t>
            </a:r>
            <a:r>
              <a:rPr sz="850" spc="-35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chemeClr val="bg1"/>
                </a:solidFill>
                <a:latin typeface="Tahoma"/>
                <a:cs typeface="Tahoma"/>
              </a:rPr>
              <a:t>line</a:t>
            </a:r>
            <a:r>
              <a:rPr sz="850" spc="-55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chemeClr val="bg1"/>
                </a:solidFill>
                <a:latin typeface="Tahoma"/>
                <a:cs typeface="Tahoma"/>
              </a:rPr>
              <a:t>with</a:t>
            </a:r>
            <a:r>
              <a:rPr sz="850" spc="-35" dirty="0">
                <a:solidFill>
                  <a:schemeClr val="bg1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chemeClr val="bg1"/>
                </a:solidFill>
                <a:latin typeface="Tahoma"/>
                <a:cs typeface="Tahoma"/>
              </a:rPr>
              <a:t>policy.</a:t>
            </a:r>
            <a:endParaRPr sz="850" dirty="0">
              <a:solidFill>
                <a:schemeClr val="bg1"/>
              </a:solidFill>
              <a:latin typeface="Tahoma"/>
              <a:cs typeface="Tahoma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8987674" y="5339984"/>
            <a:ext cx="1753870" cy="525145"/>
          </a:xfrm>
          <a:custGeom>
            <a:avLst/>
            <a:gdLst/>
            <a:ahLst/>
            <a:cxnLst/>
            <a:rect l="l" t="t" r="r" b="b"/>
            <a:pathLst>
              <a:path w="1753870" h="564514">
                <a:moveTo>
                  <a:pt x="1647990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458266"/>
                </a:lnTo>
                <a:lnTo>
                  <a:pt x="8310" y="499431"/>
                </a:lnTo>
                <a:lnTo>
                  <a:pt x="30973" y="533045"/>
                </a:lnTo>
                <a:lnTo>
                  <a:pt x="64588" y="555709"/>
                </a:lnTo>
                <a:lnTo>
                  <a:pt x="105752" y="564019"/>
                </a:lnTo>
                <a:lnTo>
                  <a:pt x="1647990" y="564019"/>
                </a:lnTo>
                <a:lnTo>
                  <a:pt x="1689154" y="555709"/>
                </a:lnTo>
                <a:lnTo>
                  <a:pt x="1722769" y="533045"/>
                </a:lnTo>
                <a:lnTo>
                  <a:pt x="1745432" y="499431"/>
                </a:lnTo>
                <a:lnTo>
                  <a:pt x="1753743" y="458266"/>
                </a:lnTo>
                <a:lnTo>
                  <a:pt x="1753743" y="105752"/>
                </a:lnTo>
                <a:lnTo>
                  <a:pt x="1745432" y="64588"/>
                </a:lnTo>
                <a:lnTo>
                  <a:pt x="1722769" y="30973"/>
                </a:lnTo>
                <a:lnTo>
                  <a:pt x="1689154" y="8310"/>
                </a:lnTo>
                <a:lnTo>
                  <a:pt x="1647990" y="0"/>
                </a:lnTo>
                <a:close/>
              </a:path>
            </a:pathLst>
          </a:custGeom>
          <a:solidFill>
            <a:srgbClr val="3E86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9074850" y="5393585"/>
            <a:ext cx="1555750" cy="40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3699"/>
              </a:lnSpc>
              <a:spcBef>
                <a:spcPts val="90"/>
              </a:spcBef>
            </a:pP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Pupil’s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progress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is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monitored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by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class</a:t>
            </a:r>
            <a:r>
              <a:rPr sz="850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teachers</a:t>
            </a:r>
            <a:r>
              <a:rPr sz="850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and</a:t>
            </a:r>
            <a:r>
              <a:rPr sz="850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SENCo</a:t>
            </a:r>
            <a:r>
              <a:rPr sz="850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lang="en-GB" sz="850" spc="-10" dirty="0">
                <a:solidFill>
                  <a:srgbClr val="FFFFFF"/>
                </a:solidFill>
                <a:latin typeface="Tahoma"/>
                <a:cs typeface="Tahoma"/>
              </a:rPr>
              <a:t>and reported to parents annually</a:t>
            </a:r>
            <a:endParaRPr sz="850" dirty="0">
              <a:latin typeface="Tahoma"/>
              <a:cs typeface="Tahoma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9619416" y="3244646"/>
            <a:ext cx="3141345" cy="2660650"/>
            <a:chOff x="9619416" y="3244646"/>
            <a:chExt cx="3141345" cy="2660650"/>
          </a:xfrm>
        </p:grpSpPr>
        <p:sp>
          <p:nvSpPr>
            <p:cNvPr id="36" name="object 36"/>
            <p:cNvSpPr/>
            <p:nvPr/>
          </p:nvSpPr>
          <p:spPr>
            <a:xfrm>
              <a:off x="9682726" y="3263379"/>
              <a:ext cx="0" cy="211454"/>
            </a:xfrm>
            <a:custGeom>
              <a:avLst/>
              <a:gdLst/>
              <a:ahLst/>
              <a:cxnLst/>
              <a:rect l="l" t="t" r="r" b="b"/>
              <a:pathLst>
                <a:path h="211454">
                  <a:moveTo>
                    <a:pt x="0" y="210883"/>
                  </a:moveTo>
                  <a:lnTo>
                    <a:pt x="0" y="0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9619416" y="3405621"/>
              <a:ext cx="127000" cy="173990"/>
            </a:xfrm>
            <a:custGeom>
              <a:avLst/>
              <a:gdLst/>
              <a:ahLst/>
              <a:cxnLst/>
              <a:rect l="l" t="t" r="r" b="b"/>
              <a:pathLst>
                <a:path w="127000" h="173989">
                  <a:moveTo>
                    <a:pt x="126619" y="0"/>
                  </a:moveTo>
                  <a:lnTo>
                    <a:pt x="0" y="0"/>
                  </a:lnTo>
                  <a:lnTo>
                    <a:pt x="63309" y="173990"/>
                  </a:lnTo>
                  <a:lnTo>
                    <a:pt x="126619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9682726" y="3996658"/>
              <a:ext cx="0" cy="270510"/>
            </a:xfrm>
            <a:custGeom>
              <a:avLst/>
              <a:gdLst/>
              <a:ahLst/>
              <a:cxnLst/>
              <a:rect l="l" t="t" r="r" b="b"/>
              <a:pathLst>
                <a:path h="270510">
                  <a:moveTo>
                    <a:pt x="0" y="270281"/>
                  </a:moveTo>
                  <a:lnTo>
                    <a:pt x="0" y="0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9619416" y="4198298"/>
              <a:ext cx="127000" cy="173990"/>
            </a:xfrm>
            <a:custGeom>
              <a:avLst/>
              <a:gdLst/>
              <a:ahLst/>
              <a:cxnLst/>
              <a:rect l="l" t="t" r="r" b="b"/>
              <a:pathLst>
                <a:path w="127000" h="173989">
                  <a:moveTo>
                    <a:pt x="126619" y="0"/>
                  </a:moveTo>
                  <a:lnTo>
                    <a:pt x="0" y="0"/>
                  </a:lnTo>
                  <a:lnTo>
                    <a:pt x="63309" y="173989"/>
                  </a:lnTo>
                  <a:lnTo>
                    <a:pt x="126619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9682726" y="4865159"/>
              <a:ext cx="0" cy="325120"/>
            </a:xfrm>
            <a:custGeom>
              <a:avLst/>
              <a:gdLst/>
              <a:ahLst/>
              <a:cxnLst/>
              <a:rect l="l" t="t" r="r" b="b"/>
              <a:pathLst>
                <a:path h="325120">
                  <a:moveTo>
                    <a:pt x="0" y="325094"/>
                  </a:moveTo>
                  <a:lnTo>
                    <a:pt x="0" y="0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9619416" y="5121612"/>
              <a:ext cx="127000" cy="173990"/>
            </a:xfrm>
            <a:custGeom>
              <a:avLst/>
              <a:gdLst/>
              <a:ahLst/>
              <a:cxnLst/>
              <a:rect l="l" t="t" r="r" b="b"/>
              <a:pathLst>
                <a:path w="127000" h="173989">
                  <a:moveTo>
                    <a:pt x="126619" y="0"/>
                  </a:moveTo>
                  <a:lnTo>
                    <a:pt x="0" y="0"/>
                  </a:lnTo>
                  <a:lnTo>
                    <a:pt x="63309" y="173989"/>
                  </a:lnTo>
                  <a:lnTo>
                    <a:pt x="126619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0777697" y="5668518"/>
              <a:ext cx="224154" cy="0"/>
            </a:xfrm>
            <a:custGeom>
              <a:avLst/>
              <a:gdLst/>
              <a:ahLst/>
              <a:cxnLst/>
              <a:rect l="l" t="t" r="r" b="b"/>
              <a:pathLst>
                <a:path w="224154">
                  <a:moveTo>
                    <a:pt x="224104" y="0"/>
                  </a:moveTo>
                  <a:lnTo>
                    <a:pt x="0" y="0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0933160" y="5605208"/>
              <a:ext cx="173990" cy="127000"/>
            </a:xfrm>
            <a:custGeom>
              <a:avLst/>
              <a:gdLst/>
              <a:ahLst/>
              <a:cxnLst/>
              <a:rect l="l" t="t" r="r" b="b"/>
              <a:pathLst>
                <a:path w="173990" h="127000">
                  <a:moveTo>
                    <a:pt x="0" y="0"/>
                  </a:moveTo>
                  <a:lnTo>
                    <a:pt x="0" y="126619"/>
                  </a:lnTo>
                  <a:lnTo>
                    <a:pt x="173990" y="633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2245150" y="3952731"/>
              <a:ext cx="497205" cy="306705"/>
            </a:xfrm>
            <a:custGeom>
              <a:avLst/>
              <a:gdLst/>
              <a:ahLst/>
              <a:cxnLst/>
              <a:rect l="l" t="t" r="r" b="b"/>
              <a:pathLst>
                <a:path w="497204" h="306704">
                  <a:moveTo>
                    <a:pt x="496771" y="306326"/>
                  </a:moveTo>
                  <a:lnTo>
                    <a:pt x="248390" y="0"/>
                  </a:lnTo>
                  <a:lnTo>
                    <a:pt x="0" y="306337"/>
                  </a:lnTo>
                  <a:lnTo>
                    <a:pt x="496771" y="30632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2245151" y="3952733"/>
              <a:ext cx="497205" cy="306705"/>
            </a:xfrm>
            <a:custGeom>
              <a:avLst/>
              <a:gdLst/>
              <a:ahLst/>
              <a:cxnLst/>
              <a:rect l="l" t="t" r="r" b="b"/>
              <a:pathLst>
                <a:path w="497204" h="306704">
                  <a:moveTo>
                    <a:pt x="0" y="306328"/>
                  </a:moveTo>
                  <a:lnTo>
                    <a:pt x="248381" y="0"/>
                  </a:lnTo>
                  <a:lnTo>
                    <a:pt x="496780" y="306326"/>
                  </a:lnTo>
                  <a:lnTo>
                    <a:pt x="0" y="306328"/>
                  </a:lnTo>
                  <a:close/>
                </a:path>
              </a:pathLst>
            </a:custGeom>
            <a:ln w="3739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2107405" y="3952735"/>
              <a:ext cx="635000" cy="1952625"/>
            </a:xfrm>
            <a:custGeom>
              <a:avLst/>
              <a:gdLst/>
              <a:ahLst/>
              <a:cxnLst/>
              <a:rect l="l" t="t" r="r" b="b"/>
              <a:pathLst>
                <a:path w="635000" h="1952625">
                  <a:moveTo>
                    <a:pt x="634517" y="306324"/>
                  </a:moveTo>
                  <a:lnTo>
                    <a:pt x="386118" y="0"/>
                  </a:lnTo>
                  <a:lnTo>
                    <a:pt x="137744" y="306336"/>
                  </a:lnTo>
                  <a:lnTo>
                    <a:pt x="220383" y="306336"/>
                  </a:lnTo>
                  <a:lnTo>
                    <a:pt x="220383" y="1652384"/>
                  </a:lnTo>
                  <a:lnTo>
                    <a:pt x="0" y="1652384"/>
                  </a:lnTo>
                  <a:lnTo>
                    <a:pt x="0" y="1952028"/>
                  </a:lnTo>
                  <a:lnTo>
                    <a:pt x="553707" y="1952028"/>
                  </a:lnTo>
                  <a:lnTo>
                    <a:pt x="553707" y="1951266"/>
                  </a:lnTo>
                  <a:lnTo>
                    <a:pt x="553707" y="1652384"/>
                  </a:lnTo>
                  <a:lnTo>
                    <a:pt x="553707" y="306336"/>
                  </a:lnTo>
                  <a:lnTo>
                    <a:pt x="634517" y="306324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12288586" y="5657831"/>
            <a:ext cx="304800" cy="2197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50" b="1" spc="-55" dirty="0">
                <a:solidFill>
                  <a:srgbClr val="FFFFFF"/>
                </a:solidFill>
                <a:latin typeface="Tahoma"/>
                <a:cs typeface="Tahoma"/>
              </a:rPr>
              <a:t>YES</a:t>
            </a:r>
            <a:endParaRPr sz="1250">
              <a:latin typeface="Tahoma"/>
              <a:cs typeface="Tahoma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11048400" y="7174803"/>
            <a:ext cx="1188085" cy="826769"/>
          </a:xfrm>
          <a:custGeom>
            <a:avLst/>
            <a:gdLst/>
            <a:ahLst/>
            <a:cxnLst/>
            <a:rect l="l" t="t" r="r" b="b"/>
            <a:pathLst>
              <a:path w="1188084" h="826770">
                <a:moveTo>
                  <a:pt x="1082243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720470"/>
                </a:lnTo>
                <a:lnTo>
                  <a:pt x="8310" y="761635"/>
                </a:lnTo>
                <a:lnTo>
                  <a:pt x="30973" y="795250"/>
                </a:lnTo>
                <a:lnTo>
                  <a:pt x="64588" y="817913"/>
                </a:lnTo>
                <a:lnTo>
                  <a:pt x="105752" y="826223"/>
                </a:lnTo>
                <a:lnTo>
                  <a:pt x="1082243" y="826223"/>
                </a:lnTo>
                <a:lnTo>
                  <a:pt x="1123407" y="817913"/>
                </a:lnTo>
                <a:lnTo>
                  <a:pt x="1157022" y="795250"/>
                </a:lnTo>
                <a:lnTo>
                  <a:pt x="1179685" y="761635"/>
                </a:lnTo>
                <a:lnTo>
                  <a:pt x="1187996" y="720470"/>
                </a:lnTo>
                <a:lnTo>
                  <a:pt x="1187996" y="105752"/>
                </a:lnTo>
                <a:lnTo>
                  <a:pt x="1179685" y="64588"/>
                </a:lnTo>
                <a:lnTo>
                  <a:pt x="1157022" y="30973"/>
                </a:lnTo>
                <a:lnTo>
                  <a:pt x="1123407" y="8310"/>
                </a:lnTo>
                <a:lnTo>
                  <a:pt x="1082243" y="0"/>
                </a:lnTo>
                <a:close/>
              </a:path>
            </a:pathLst>
          </a:custGeom>
          <a:solidFill>
            <a:srgbClr val="E9BB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11143250" y="7228406"/>
            <a:ext cx="1004569" cy="6972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3495" marR="15875" algn="ctr">
              <a:lnSpc>
                <a:spcPct val="103699"/>
              </a:lnSpc>
              <a:spcBef>
                <a:spcPts val="90"/>
              </a:spcBef>
            </a:pP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Consider</a:t>
            </a:r>
            <a:r>
              <a:rPr sz="85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if</a:t>
            </a:r>
            <a:r>
              <a:rPr sz="85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30" dirty="0">
                <a:solidFill>
                  <a:srgbClr val="1E325E"/>
                </a:solidFill>
                <a:latin typeface="Tahoma"/>
                <a:cs typeface="Tahoma"/>
              </a:rPr>
              <a:t>a</a:t>
            </a:r>
            <a:r>
              <a:rPr sz="850" spc="-2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referral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to</a:t>
            </a:r>
            <a:r>
              <a:rPr sz="85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an</a:t>
            </a:r>
            <a:r>
              <a:rPr sz="850" spc="-3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external 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agency</a:t>
            </a:r>
            <a:r>
              <a:rPr sz="85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is</a:t>
            </a:r>
            <a:r>
              <a:rPr sz="850" spc="-3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submitted.</a:t>
            </a:r>
            <a:endParaRPr sz="850">
              <a:latin typeface="Tahoma"/>
              <a:cs typeface="Tahoma"/>
            </a:endParaRPr>
          </a:p>
          <a:p>
            <a:pPr marL="12065" marR="5080" algn="ctr">
              <a:lnSpc>
                <a:spcPct val="103699"/>
              </a:lnSpc>
            </a:pP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Collate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 evidence</a:t>
            </a:r>
            <a:r>
              <a:rPr sz="850" spc="-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1E325E"/>
                </a:solidFill>
                <a:latin typeface="Tahoma"/>
                <a:cs typeface="Tahoma"/>
              </a:rPr>
              <a:t>and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complete</a:t>
            </a:r>
            <a:r>
              <a:rPr sz="85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referral/s.</a:t>
            </a:r>
            <a:endParaRPr sz="850">
              <a:latin typeface="Tahoma"/>
              <a:cs typeface="Tahoma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8064000" y="7462803"/>
            <a:ext cx="2799080" cy="736600"/>
          </a:xfrm>
          <a:custGeom>
            <a:avLst/>
            <a:gdLst/>
            <a:ahLst/>
            <a:cxnLst/>
            <a:rect l="l" t="t" r="r" b="b"/>
            <a:pathLst>
              <a:path w="2799079" h="736600">
                <a:moveTo>
                  <a:pt x="2693250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630440"/>
                </a:lnTo>
                <a:lnTo>
                  <a:pt x="8310" y="671607"/>
                </a:lnTo>
                <a:lnTo>
                  <a:pt x="30973" y="705226"/>
                </a:lnTo>
                <a:lnTo>
                  <a:pt x="64588" y="727893"/>
                </a:lnTo>
                <a:lnTo>
                  <a:pt x="105752" y="736206"/>
                </a:lnTo>
                <a:lnTo>
                  <a:pt x="2693250" y="736206"/>
                </a:lnTo>
                <a:lnTo>
                  <a:pt x="2734415" y="727893"/>
                </a:lnTo>
                <a:lnTo>
                  <a:pt x="2768030" y="705226"/>
                </a:lnTo>
                <a:lnTo>
                  <a:pt x="2790693" y="671607"/>
                </a:lnTo>
                <a:lnTo>
                  <a:pt x="2799003" y="630440"/>
                </a:lnTo>
                <a:lnTo>
                  <a:pt x="2799003" y="105752"/>
                </a:lnTo>
                <a:lnTo>
                  <a:pt x="2790693" y="64588"/>
                </a:lnTo>
                <a:lnTo>
                  <a:pt x="2768030" y="30973"/>
                </a:lnTo>
                <a:lnTo>
                  <a:pt x="2734415" y="8310"/>
                </a:lnTo>
                <a:lnTo>
                  <a:pt x="2693250" y="0"/>
                </a:lnTo>
                <a:close/>
              </a:path>
            </a:pathLst>
          </a:custGeom>
          <a:solidFill>
            <a:srgbClr val="3E86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8133177" y="7507406"/>
            <a:ext cx="2676525" cy="5988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339090">
              <a:lnSpc>
                <a:spcPct val="103699"/>
              </a:lnSpc>
              <a:spcBef>
                <a:spcPts val="90"/>
              </a:spcBef>
            </a:pP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Pupil’s</a:t>
            </a:r>
            <a:r>
              <a:rPr sz="85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progress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is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monitored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by</a:t>
            </a:r>
            <a:r>
              <a:rPr sz="850" spc="-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class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teacher</a:t>
            </a:r>
            <a:r>
              <a:rPr sz="850" spc="-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and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SENCo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for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at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least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three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cycles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(terms).</a:t>
            </a:r>
            <a:endParaRPr sz="850">
              <a:latin typeface="Tahoma"/>
              <a:cs typeface="Tahoma"/>
            </a:endParaRPr>
          </a:p>
          <a:p>
            <a:pPr marL="12700" marR="5080">
              <a:lnSpc>
                <a:spcPct val="103699"/>
              </a:lnSpc>
              <a:spcBef>
                <a:spcPts val="285"/>
              </a:spcBef>
            </a:pP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Use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relevant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LA</a:t>
            </a:r>
            <a:r>
              <a:rPr sz="85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toolkits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to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support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further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identification/access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to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 support.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Visit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LA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Local Offer.</a:t>
            </a:r>
            <a:endParaRPr sz="850">
              <a:latin typeface="Tahoma"/>
              <a:cs typeface="Tahoma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11048400" y="8766003"/>
            <a:ext cx="1188085" cy="558165"/>
          </a:xfrm>
          <a:custGeom>
            <a:avLst/>
            <a:gdLst/>
            <a:ahLst/>
            <a:cxnLst/>
            <a:rect l="l" t="t" r="r" b="b"/>
            <a:pathLst>
              <a:path w="1188084" h="558165">
                <a:moveTo>
                  <a:pt x="1082243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451929"/>
                </a:lnTo>
                <a:lnTo>
                  <a:pt x="8310" y="493088"/>
                </a:lnTo>
                <a:lnTo>
                  <a:pt x="30973" y="526703"/>
                </a:lnTo>
                <a:lnTo>
                  <a:pt x="64588" y="549370"/>
                </a:lnTo>
                <a:lnTo>
                  <a:pt x="105752" y="557682"/>
                </a:lnTo>
                <a:lnTo>
                  <a:pt x="1082243" y="557682"/>
                </a:lnTo>
                <a:lnTo>
                  <a:pt x="1123407" y="549370"/>
                </a:lnTo>
                <a:lnTo>
                  <a:pt x="1157022" y="526703"/>
                </a:lnTo>
                <a:lnTo>
                  <a:pt x="1179685" y="493088"/>
                </a:lnTo>
                <a:lnTo>
                  <a:pt x="1187996" y="451929"/>
                </a:lnTo>
                <a:lnTo>
                  <a:pt x="1187996" y="105752"/>
                </a:lnTo>
                <a:lnTo>
                  <a:pt x="1179685" y="64588"/>
                </a:lnTo>
                <a:lnTo>
                  <a:pt x="1157022" y="30973"/>
                </a:lnTo>
                <a:lnTo>
                  <a:pt x="1123407" y="8310"/>
                </a:lnTo>
                <a:lnTo>
                  <a:pt x="1082243" y="0"/>
                </a:lnTo>
                <a:close/>
              </a:path>
            </a:pathLst>
          </a:custGeom>
          <a:solidFill>
            <a:srgbClr val="E9BB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11195791" y="8819605"/>
            <a:ext cx="902969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marR="5080" algn="ctr">
              <a:lnSpc>
                <a:spcPct val="103699"/>
              </a:lnSpc>
              <a:spcBef>
                <a:spcPts val="90"/>
              </a:spcBef>
            </a:pP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Pupil</a:t>
            </a:r>
            <a:r>
              <a:rPr sz="850" spc="-2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moves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to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1E325E"/>
                </a:solidFill>
                <a:latin typeface="Tahoma"/>
                <a:cs typeface="Tahoma"/>
              </a:rPr>
              <a:t>the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SEN</a:t>
            </a:r>
            <a:r>
              <a:rPr sz="850" spc="-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register</a:t>
            </a:r>
            <a:r>
              <a:rPr sz="85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1E325E"/>
                </a:solidFill>
                <a:latin typeface="Tahoma"/>
                <a:cs typeface="Tahoma"/>
              </a:rPr>
              <a:t>and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parents</a:t>
            </a:r>
            <a:r>
              <a:rPr sz="85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informed.</a:t>
            </a:r>
            <a:endParaRPr sz="850">
              <a:latin typeface="Tahoma"/>
              <a:cs typeface="Tahoma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8324899" y="9758577"/>
            <a:ext cx="304800" cy="2197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50" b="1" spc="-55" dirty="0">
                <a:solidFill>
                  <a:srgbClr val="FFFFFF"/>
                </a:solidFill>
                <a:latin typeface="Tahoma"/>
                <a:cs typeface="Tahoma"/>
              </a:rPr>
              <a:t>YES</a:t>
            </a:r>
            <a:endParaRPr sz="1250">
              <a:latin typeface="Tahoma"/>
              <a:cs typeface="Tahoma"/>
            </a:endParaRPr>
          </a:p>
        </p:txBody>
      </p:sp>
      <p:grpSp>
        <p:nvGrpSpPr>
          <p:cNvPr id="55" name="object 55"/>
          <p:cNvGrpSpPr/>
          <p:nvPr/>
        </p:nvGrpSpPr>
        <p:grpSpPr>
          <a:xfrm>
            <a:off x="5385602" y="7842222"/>
            <a:ext cx="6320155" cy="1901825"/>
            <a:chOff x="5385602" y="7842222"/>
            <a:chExt cx="6320155" cy="1901825"/>
          </a:xfrm>
        </p:grpSpPr>
        <p:sp>
          <p:nvSpPr>
            <p:cNvPr id="56" name="object 56"/>
            <p:cNvSpPr/>
            <p:nvPr/>
          </p:nvSpPr>
          <p:spPr>
            <a:xfrm>
              <a:off x="11642400" y="8057457"/>
              <a:ext cx="0" cy="466725"/>
            </a:xfrm>
            <a:custGeom>
              <a:avLst/>
              <a:gdLst/>
              <a:ahLst/>
              <a:cxnLst/>
              <a:rect l="l" t="t" r="r" b="b"/>
              <a:pathLst>
                <a:path h="466725">
                  <a:moveTo>
                    <a:pt x="0" y="466394"/>
                  </a:moveTo>
                  <a:lnTo>
                    <a:pt x="0" y="0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11579091" y="8455212"/>
              <a:ext cx="127000" cy="173990"/>
            </a:xfrm>
            <a:custGeom>
              <a:avLst/>
              <a:gdLst/>
              <a:ahLst/>
              <a:cxnLst/>
              <a:rect l="l" t="t" r="r" b="b"/>
              <a:pathLst>
                <a:path w="127000" h="173990">
                  <a:moveTo>
                    <a:pt x="126619" y="0"/>
                  </a:moveTo>
                  <a:lnTo>
                    <a:pt x="0" y="0"/>
                  </a:lnTo>
                  <a:lnTo>
                    <a:pt x="63309" y="173989"/>
                  </a:lnTo>
                  <a:lnTo>
                    <a:pt x="126619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7803315" y="7860954"/>
              <a:ext cx="229235" cy="1141730"/>
            </a:xfrm>
            <a:custGeom>
              <a:avLst/>
              <a:gdLst/>
              <a:ahLst/>
              <a:cxnLst/>
              <a:rect l="l" t="t" r="r" b="b"/>
              <a:pathLst>
                <a:path w="229234" h="1141729">
                  <a:moveTo>
                    <a:pt x="229184" y="0"/>
                  </a:moveTo>
                  <a:lnTo>
                    <a:pt x="0" y="0"/>
                  </a:lnTo>
                  <a:lnTo>
                    <a:pt x="0" y="1141704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5385600" y="8934018"/>
              <a:ext cx="2481580" cy="809625"/>
            </a:xfrm>
            <a:custGeom>
              <a:avLst/>
              <a:gdLst/>
              <a:ahLst/>
              <a:cxnLst/>
              <a:rect l="l" t="t" r="r" b="b"/>
              <a:pathLst>
                <a:path w="2481579" h="809625">
                  <a:moveTo>
                    <a:pt x="1900809" y="393598"/>
                  </a:moveTo>
                  <a:lnTo>
                    <a:pt x="306311" y="393598"/>
                  </a:lnTo>
                  <a:lnTo>
                    <a:pt x="306324" y="312788"/>
                  </a:lnTo>
                  <a:lnTo>
                    <a:pt x="0" y="561162"/>
                  </a:lnTo>
                  <a:lnTo>
                    <a:pt x="306311" y="809561"/>
                  </a:lnTo>
                  <a:lnTo>
                    <a:pt x="306311" y="726922"/>
                  </a:lnTo>
                  <a:lnTo>
                    <a:pt x="1900809" y="726922"/>
                  </a:lnTo>
                  <a:lnTo>
                    <a:pt x="1900809" y="393598"/>
                  </a:lnTo>
                  <a:close/>
                </a:path>
                <a:path w="2481579" h="809625">
                  <a:moveTo>
                    <a:pt x="2481021" y="0"/>
                  </a:moveTo>
                  <a:lnTo>
                    <a:pt x="2354402" y="0"/>
                  </a:lnTo>
                  <a:lnTo>
                    <a:pt x="2417711" y="173990"/>
                  </a:lnTo>
                  <a:lnTo>
                    <a:pt x="2481021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6171938" y="9370013"/>
            <a:ext cx="280670" cy="2197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50" b="1" spc="-25" dirty="0">
                <a:solidFill>
                  <a:srgbClr val="FFFFFF"/>
                </a:solidFill>
                <a:latin typeface="Tahoma"/>
                <a:cs typeface="Tahoma"/>
              </a:rPr>
              <a:t>NO</a:t>
            </a:r>
            <a:endParaRPr sz="1250">
              <a:latin typeface="Tahoma"/>
              <a:cs typeface="Tahoma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2923200" y="7167603"/>
            <a:ext cx="2376170" cy="863600"/>
          </a:xfrm>
          <a:custGeom>
            <a:avLst/>
            <a:gdLst/>
            <a:ahLst/>
            <a:cxnLst/>
            <a:rect l="l" t="t" r="r" b="b"/>
            <a:pathLst>
              <a:path w="2376170" h="863600">
                <a:moveTo>
                  <a:pt x="2270252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757415"/>
                </a:lnTo>
                <a:lnTo>
                  <a:pt x="8310" y="798579"/>
                </a:lnTo>
                <a:lnTo>
                  <a:pt x="30973" y="832194"/>
                </a:lnTo>
                <a:lnTo>
                  <a:pt x="64588" y="854857"/>
                </a:lnTo>
                <a:lnTo>
                  <a:pt x="105752" y="863168"/>
                </a:lnTo>
                <a:lnTo>
                  <a:pt x="2270252" y="863168"/>
                </a:lnTo>
                <a:lnTo>
                  <a:pt x="2311411" y="854857"/>
                </a:lnTo>
                <a:lnTo>
                  <a:pt x="2345026" y="832194"/>
                </a:lnTo>
                <a:lnTo>
                  <a:pt x="2367692" y="798579"/>
                </a:lnTo>
                <a:lnTo>
                  <a:pt x="2376004" y="757415"/>
                </a:lnTo>
                <a:lnTo>
                  <a:pt x="2376004" y="105752"/>
                </a:lnTo>
                <a:lnTo>
                  <a:pt x="2367692" y="64588"/>
                </a:lnTo>
                <a:lnTo>
                  <a:pt x="2345026" y="30973"/>
                </a:lnTo>
                <a:lnTo>
                  <a:pt x="2311411" y="8310"/>
                </a:lnTo>
                <a:lnTo>
                  <a:pt x="2270252" y="0"/>
                </a:lnTo>
                <a:close/>
              </a:path>
            </a:pathLst>
          </a:custGeom>
          <a:solidFill>
            <a:srgbClr val="3E86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 txBox="1"/>
          <p:nvPr/>
        </p:nvSpPr>
        <p:spPr>
          <a:xfrm>
            <a:off x="3087881" y="7230017"/>
            <a:ext cx="2034539" cy="6972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3699"/>
              </a:lnSpc>
              <a:spcBef>
                <a:spcPts val="90"/>
              </a:spcBef>
            </a:pP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Pupil’s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progress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is</a:t>
            </a:r>
            <a:r>
              <a:rPr sz="85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monitored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by</a:t>
            </a:r>
            <a:r>
              <a:rPr sz="850" spc="-6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class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teacher/SENCo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over</a:t>
            </a:r>
            <a:r>
              <a:rPr sz="85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time.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Plan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 and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deliver appropriate</a:t>
            </a:r>
            <a:r>
              <a:rPr sz="85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provision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in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line</a:t>
            </a:r>
            <a:r>
              <a:rPr sz="85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with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IEP targets,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based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upon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pupil’s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specific</a:t>
            </a:r>
            <a:r>
              <a:rPr sz="850" spc="50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area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of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need,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guided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by</a:t>
            </a:r>
            <a:r>
              <a:rPr sz="850" spc="-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professionals.</a:t>
            </a:r>
            <a:endParaRPr sz="850">
              <a:latin typeface="Tahoma"/>
              <a:cs typeface="Tahoma"/>
            </a:endParaRPr>
          </a:p>
        </p:txBody>
      </p:sp>
      <p:sp>
        <p:nvSpPr>
          <p:cNvPr id="63" name="object 63"/>
          <p:cNvSpPr/>
          <p:nvPr/>
        </p:nvSpPr>
        <p:spPr>
          <a:xfrm>
            <a:off x="2923200" y="8607603"/>
            <a:ext cx="2376170" cy="1580515"/>
          </a:xfrm>
          <a:custGeom>
            <a:avLst/>
            <a:gdLst/>
            <a:ahLst/>
            <a:cxnLst/>
            <a:rect l="l" t="t" r="r" b="b"/>
            <a:pathLst>
              <a:path w="2376170" h="1580515">
                <a:moveTo>
                  <a:pt x="2270239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1474647"/>
                </a:lnTo>
                <a:lnTo>
                  <a:pt x="8310" y="1515812"/>
                </a:lnTo>
                <a:lnTo>
                  <a:pt x="30973" y="1549426"/>
                </a:lnTo>
                <a:lnTo>
                  <a:pt x="64588" y="1572090"/>
                </a:lnTo>
                <a:lnTo>
                  <a:pt x="105752" y="1580400"/>
                </a:lnTo>
                <a:lnTo>
                  <a:pt x="2270239" y="1580400"/>
                </a:lnTo>
                <a:lnTo>
                  <a:pt x="2311405" y="1572090"/>
                </a:lnTo>
                <a:lnTo>
                  <a:pt x="2345024" y="1549426"/>
                </a:lnTo>
                <a:lnTo>
                  <a:pt x="2367692" y="1515812"/>
                </a:lnTo>
                <a:lnTo>
                  <a:pt x="2376004" y="1474647"/>
                </a:lnTo>
                <a:lnTo>
                  <a:pt x="2376004" y="105752"/>
                </a:lnTo>
                <a:lnTo>
                  <a:pt x="2367692" y="64588"/>
                </a:lnTo>
                <a:lnTo>
                  <a:pt x="2345024" y="30973"/>
                </a:lnTo>
                <a:lnTo>
                  <a:pt x="2311405" y="8310"/>
                </a:lnTo>
                <a:lnTo>
                  <a:pt x="2270239" y="0"/>
                </a:lnTo>
                <a:close/>
              </a:path>
            </a:pathLst>
          </a:custGeom>
          <a:solidFill>
            <a:srgbClr val="E9BB1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 txBox="1"/>
          <p:nvPr/>
        </p:nvSpPr>
        <p:spPr>
          <a:xfrm>
            <a:off x="3058704" y="8688277"/>
            <a:ext cx="2100580" cy="12414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97155">
              <a:lnSpc>
                <a:spcPct val="103699"/>
              </a:lnSpc>
              <a:spcBef>
                <a:spcPts val="90"/>
              </a:spcBef>
            </a:pP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Information</a:t>
            </a:r>
            <a:r>
              <a:rPr sz="85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is</a:t>
            </a:r>
            <a:r>
              <a:rPr sz="85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gathered</a:t>
            </a:r>
            <a:r>
              <a:rPr sz="85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and</a:t>
            </a:r>
            <a:r>
              <a:rPr sz="85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an</a:t>
            </a:r>
            <a:r>
              <a:rPr sz="85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application made</a:t>
            </a:r>
            <a:r>
              <a:rPr sz="85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for</a:t>
            </a:r>
            <a:r>
              <a:rPr sz="850" spc="-6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an</a:t>
            </a:r>
            <a:r>
              <a:rPr sz="85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EHCP.</a:t>
            </a:r>
            <a:endParaRPr sz="850">
              <a:latin typeface="Tahoma"/>
              <a:cs typeface="Tahoma"/>
            </a:endParaRPr>
          </a:p>
          <a:p>
            <a:pPr marL="12700" marR="5080">
              <a:lnSpc>
                <a:spcPct val="103699"/>
              </a:lnSpc>
              <a:spcBef>
                <a:spcPts val="555"/>
              </a:spcBef>
            </a:pP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There</a:t>
            </a:r>
            <a:r>
              <a:rPr sz="850" spc="-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is</a:t>
            </a:r>
            <a:r>
              <a:rPr sz="850" spc="-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no</a:t>
            </a:r>
            <a:r>
              <a:rPr sz="850" spc="-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guarantee</a:t>
            </a:r>
            <a:r>
              <a:rPr sz="850" spc="-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that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 an</a:t>
            </a:r>
            <a:r>
              <a:rPr sz="850" spc="-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EHCP</a:t>
            </a:r>
            <a:r>
              <a:rPr sz="850" spc="-6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will</a:t>
            </a:r>
            <a:r>
              <a:rPr sz="850" spc="-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1E325E"/>
                </a:solidFill>
                <a:latin typeface="Tahoma"/>
                <a:cs typeface="Tahoma"/>
              </a:rPr>
              <a:t>be 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granted.</a:t>
            </a:r>
            <a:r>
              <a:rPr sz="850" spc="-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45" dirty="0">
                <a:solidFill>
                  <a:srgbClr val="1E325E"/>
                </a:solidFill>
                <a:latin typeface="Tahoma"/>
                <a:cs typeface="Tahoma"/>
              </a:rPr>
              <a:t>If</a:t>
            </a:r>
            <a:r>
              <a:rPr sz="850" spc="-2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an</a:t>
            </a:r>
            <a:r>
              <a:rPr sz="850" spc="-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EHCP</a:t>
            </a:r>
            <a:r>
              <a:rPr sz="85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application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is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 successful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then</a:t>
            </a:r>
            <a:r>
              <a:rPr sz="85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targets</a:t>
            </a:r>
            <a:r>
              <a:rPr sz="85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are</a:t>
            </a:r>
            <a:r>
              <a:rPr sz="85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set</a:t>
            </a:r>
            <a:r>
              <a:rPr sz="85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and</a:t>
            </a:r>
            <a:r>
              <a:rPr sz="85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reviewed</a:t>
            </a:r>
            <a:r>
              <a:rPr sz="85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regularly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via</a:t>
            </a:r>
            <a:r>
              <a:rPr sz="85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the</a:t>
            </a:r>
            <a:r>
              <a:rPr sz="850" spc="-8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Annual</a:t>
            </a:r>
            <a:r>
              <a:rPr sz="85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Review</a:t>
            </a:r>
            <a:r>
              <a:rPr sz="850" spc="-7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process.</a:t>
            </a:r>
            <a:endParaRPr sz="8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Evidence</a:t>
            </a:r>
            <a:r>
              <a:rPr sz="850" spc="-3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of</a:t>
            </a:r>
            <a:r>
              <a:rPr sz="85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sufficient</a:t>
            </a:r>
            <a:r>
              <a:rPr sz="85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graduated</a:t>
            </a:r>
            <a:r>
              <a:rPr sz="850" spc="-2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approach</a:t>
            </a:r>
            <a:endParaRPr sz="85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must</a:t>
            </a:r>
            <a:r>
              <a:rPr sz="85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be</a:t>
            </a:r>
            <a:r>
              <a:rPr sz="85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20" dirty="0">
                <a:solidFill>
                  <a:srgbClr val="1E325E"/>
                </a:solidFill>
                <a:latin typeface="Tahoma"/>
                <a:cs typeface="Tahoma"/>
              </a:rPr>
              <a:t>gained.</a:t>
            </a:r>
            <a:r>
              <a:rPr sz="85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Reports</a:t>
            </a:r>
            <a:r>
              <a:rPr sz="85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1E325E"/>
                </a:solidFill>
                <a:latin typeface="Tahoma"/>
                <a:cs typeface="Tahoma"/>
              </a:rPr>
              <a:t>from</a:t>
            </a:r>
            <a:r>
              <a:rPr sz="85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numerous</a:t>
            </a:r>
            <a:endParaRPr sz="850">
              <a:latin typeface="Tahoma"/>
              <a:cs typeface="Tahoma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3058704" y="9903755"/>
            <a:ext cx="1086485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professionals</a:t>
            </a:r>
            <a:r>
              <a:rPr sz="850" spc="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1E325E"/>
                </a:solidFill>
                <a:latin typeface="Tahoma"/>
                <a:cs typeface="Tahoma"/>
              </a:rPr>
              <a:t>required.</a:t>
            </a:r>
            <a:endParaRPr sz="850">
              <a:latin typeface="Tahoma"/>
              <a:cs typeface="Tahoma"/>
            </a:endParaRPr>
          </a:p>
        </p:txBody>
      </p:sp>
      <p:grpSp>
        <p:nvGrpSpPr>
          <p:cNvPr id="66" name="object 66"/>
          <p:cNvGrpSpPr/>
          <p:nvPr/>
        </p:nvGrpSpPr>
        <p:grpSpPr>
          <a:xfrm>
            <a:off x="4024805" y="2602254"/>
            <a:ext cx="4134676" cy="5914522"/>
            <a:chOff x="4024805" y="2602254"/>
            <a:chExt cx="4134676" cy="5914522"/>
          </a:xfrm>
        </p:grpSpPr>
        <p:sp>
          <p:nvSpPr>
            <p:cNvPr id="67" name="object 67"/>
            <p:cNvSpPr/>
            <p:nvPr/>
          </p:nvSpPr>
          <p:spPr>
            <a:xfrm>
              <a:off x="4088114" y="8173241"/>
              <a:ext cx="0" cy="343535"/>
            </a:xfrm>
            <a:custGeom>
              <a:avLst/>
              <a:gdLst/>
              <a:ahLst/>
              <a:cxnLst/>
              <a:rect l="l" t="t" r="r" b="b"/>
              <a:pathLst>
                <a:path h="343534">
                  <a:moveTo>
                    <a:pt x="0" y="0"/>
                  </a:moveTo>
                  <a:lnTo>
                    <a:pt x="0" y="343077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4024805" y="8067890"/>
              <a:ext cx="127000" cy="173990"/>
            </a:xfrm>
            <a:custGeom>
              <a:avLst/>
              <a:gdLst/>
              <a:ahLst/>
              <a:cxnLst/>
              <a:rect l="l" t="t" r="r" b="b"/>
              <a:pathLst>
                <a:path w="127000" h="173990">
                  <a:moveTo>
                    <a:pt x="63309" y="0"/>
                  </a:moveTo>
                  <a:lnTo>
                    <a:pt x="0" y="173990"/>
                  </a:lnTo>
                  <a:lnTo>
                    <a:pt x="126619" y="173990"/>
                  </a:lnTo>
                  <a:lnTo>
                    <a:pt x="63309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7009206" y="2602254"/>
              <a:ext cx="1150275" cy="1890395"/>
            </a:xfrm>
            <a:custGeom>
              <a:avLst/>
              <a:gdLst/>
              <a:ahLst/>
              <a:cxnLst/>
              <a:rect l="l" t="t" r="r" b="b"/>
              <a:pathLst>
                <a:path w="1022350" h="1022350">
                  <a:moveTo>
                    <a:pt x="916533" y="0"/>
                  </a:moveTo>
                  <a:lnTo>
                    <a:pt x="105752" y="0"/>
                  </a:lnTo>
                  <a:lnTo>
                    <a:pt x="64588" y="8310"/>
                  </a:lnTo>
                  <a:lnTo>
                    <a:pt x="30973" y="30973"/>
                  </a:lnTo>
                  <a:lnTo>
                    <a:pt x="8310" y="64588"/>
                  </a:lnTo>
                  <a:lnTo>
                    <a:pt x="0" y="105752"/>
                  </a:lnTo>
                  <a:lnTo>
                    <a:pt x="0" y="916533"/>
                  </a:lnTo>
                  <a:lnTo>
                    <a:pt x="8310" y="957698"/>
                  </a:lnTo>
                  <a:lnTo>
                    <a:pt x="30973" y="991312"/>
                  </a:lnTo>
                  <a:lnTo>
                    <a:pt x="64588" y="1013976"/>
                  </a:lnTo>
                  <a:lnTo>
                    <a:pt x="105752" y="1022286"/>
                  </a:lnTo>
                  <a:lnTo>
                    <a:pt x="916533" y="1022286"/>
                  </a:lnTo>
                  <a:lnTo>
                    <a:pt x="957698" y="1013976"/>
                  </a:lnTo>
                  <a:lnTo>
                    <a:pt x="991312" y="991312"/>
                  </a:lnTo>
                  <a:lnTo>
                    <a:pt x="1013976" y="957698"/>
                  </a:lnTo>
                  <a:lnTo>
                    <a:pt x="1022286" y="916533"/>
                  </a:lnTo>
                  <a:lnTo>
                    <a:pt x="1022286" y="105752"/>
                  </a:lnTo>
                  <a:lnTo>
                    <a:pt x="1013976" y="64588"/>
                  </a:lnTo>
                  <a:lnTo>
                    <a:pt x="991312" y="30973"/>
                  </a:lnTo>
                  <a:lnTo>
                    <a:pt x="957698" y="8310"/>
                  </a:lnTo>
                  <a:lnTo>
                    <a:pt x="91653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0" name="object 70"/>
          <p:cNvSpPr txBox="1"/>
          <p:nvPr/>
        </p:nvSpPr>
        <p:spPr>
          <a:xfrm>
            <a:off x="7156077" y="2684902"/>
            <a:ext cx="788035" cy="2197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50" b="1" spc="-180" dirty="0">
                <a:solidFill>
                  <a:srgbClr val="FFFFFF"/>
                </a:solidFill>
                <a:latin typeface="Tahoma"/>
                <a:cs typeface="Tahoma"/>
              </a:rPr>
              <a:t>Is</a:t>
            </a:r>
            <a:r>
              <a:rPr sz="1250" b="1" spc="-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250" b="1" spc="-95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1250" b="1" spc="-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250" b="1" spc="-75" dirty="0">
                <a:solidFill>
                  <a:srgbClr val="FFFFFF"/>
                </a:solidFill>
                <a:latin typeface="Tahoma"/>
                <a:cs typeface="Tahoma"/>
              </a:rPr>
              <a:t>pupil</a:t>
            </a:r>
            <a:endParaRPr sz="1250" dirty="0">
              <a:latin typeface="Tahoma"/>
              <a:cs typeface="Tahoma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7303182" y="2896922"/>
            <a:ext cx="530860" cy="2197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50" b="1" spc="-110" dirty="0">
                <a:solidFill>
                  <a:srgbClr val="FFFFFF"/>
                </a:solidFill>
                <a:latin typeface="Tahoma"/>
                <a:cs typeface="Tahoma"/>
              </a:rPr>
              <a:t>making</a:t>
            </a:r>
            <a:endParaRPr sz="1250">
              <a:latin typeface="Tahoma"/>
              <a:cs typeface="Tahoma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7232567" y="3090921"/>
            <a:ext cx="673100" cy="2197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50" b="1" spc="-100" dirty="0">
                <a:solidFill>
                  <a:srgbClr val="FFFFFF"/>
                </a:solidFill>
                <a:latin typeface="Tahoma"/>
                <a:cs typeface="Tahoma"/>
              </a:rPr>
              <a:t>adequate</a:t>
            </a:r>
            <a:endParaRPr sz="1250" dirty="0">
              <a:latin typeface="Tahoma"/>
              <a:cs typeface="Tahoma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7114271" y="3277378"/>
            <a:ext cx="1018905" cy="100283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20"/>
              </a:spcBef>
            </a:pPr>
            <a:r>
              <a:rPr lang="en-GB" sz="1250" b="1" spc="-105" dirty="0">
                <a:solidFill>
                  <a:srgbClr val="FFFFFF"/>
                </a:solidFill>
                <a:latin typeface="Tahoma"/>
                <a:cs typeface="Tahoma"/>
              </a:rPr>
              <a:t>p</a:t>
            </a:r>
            <a:r>
              <a:rPr sz="1250" b="1" spc="-105" dirty="0" err="1">
                <a:solidFill>
                  <a:srgbClr val="FFFFFF"/>
                </a:solidFill>
                <a:latin typeface="Tahoma"/>
                <a:cs typeface="Tahoma"/>
              </a:rPr>
              <a:t>rogress</a:t>
            </a:r>
            <a:r>
              <a:rPr lang="en-GB" sz="1250" b="1" spc="-105" dirty="0">
                <a:solidFill>
                  <a:srgbClr val="FFFFFF"/>
                </a:solidFill>
                <a:latin typeface="Tahoma"/>
                <a:cs typeface="Tahoma"/>
              </a:rPr>
              <a:t>?</a:t>
            </a:r>
          </a:p>
          <a:p>
            <a:pPr marL="12700" algn="ctr">
              <a:lnSpc>
                <a:spcPct val="100000"/>
              </a:lnSpc>
              <a:spcBef>
                <a:spcPts val="120"/>
              </a:spcBef>
            </a:pPr>
            <a:r>
              <a:rPr lang="en-GB" sz="1250" b="1" spc="-10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</a:p>
          <a:p>
            <a:pPr marL="12700" algn="ctr">
              <a:lnSpc>
                <a:spcPct val="100000"/>
              </a:lnSpc>
              <a:spcBef>
                <a:spcPts val="120"/>
              </a:spcBef>
            </a:pPr>
            <a:r>
              <a:rPr lang="en-GB" sz="1250" b="1" spc="-105" dirty="0">
                <a:solidFill>
                  <a:srgbClr val="FFFFFF"/>
                </a:solidFill>
                <a:latin typeface="Tahoma"/>
                <a:cs typeface="Tahoma"/>
              </a:rPr>
              <a:t>Are their needs being met in school?</a:t>
            </a:r>
            <a:endParaRPr sz="1250" dirty="0">
              <a:latin typeface="Tahoma"/>
              <a:cs typeface="Tahoma"/>
            </a:endParaRPr>
          </a:p>
        </p:txBody>
      </p:sp>
      <p:sp>
        <p:nvSpPr>
          <p:cNvPr id="74" name="object 74"/>
          <p:cNvSpPr/>
          <p:nvPr/>
        </p:nvSpPr>
        <p:spPr>
          <a:xfrm>
            <a:off x="11048400" y="4887088"/>
            <a:ext cx="1142223" cy="1496056"/>
          </a:xfrm>
          <a:custGeom>
            <a:avLst/>
            <a:gdLst/>
            <a:ahLst/>
            <a:cxnLst/>
            <a:rect l="l" t="t" r="r" b="b"/>
            <a:pathLst>
              <a:path w="1022350" h="1022350">
                <a:moveTo>
                  <a:pt x="916533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916533"/>
                </a:lnTo>
                <a:lnTo>
                  <a:pt x="8310" y="957698"/>
                </a:lnTo>
                <a:lnTo>
                  <a:pt x="30973" y="991312"/>
                </a:lnTo>
                <a:lnTo>
                  <a:pt x="64588" y="1013976"/>
                </a:lnTo>
                <a:lnTo>
                  <a:pt x="105752" y="1022286"/>
                </a:lnTo>
                <a:lnTo>
                  <a:pt x="916533" y="1022286"/>
                </a:lnTo>
                <a:lnTo>
                  <a:pt x="957698" y="1013976"/>
                </a:lnTo>
                <a:lnTo>
                  <a:pt x="991312" y="991312"/>
                </a:lnTo>
                <a:lnTo>
                  <a:pt x="1013976" y="957698"/>
                </a:lnTo>
                <a:lnTo>
                  <a:pt x="1022286" y="916533"/>
                </a:lnTo>
                <a:lnTo>
                  <a:pt x="1022286" y="105752"/>
                </a:lnTo>
                <a:lnTo>
                  <a:pt x="1013976" y="64588"/>
                </a:lnTo>
                <a:lnTo>
                  <a:pt x="991312" y="30973"/>
                </a:lnTo>
                <a:lnTo>
                  <a:pt x="957698" y="8310"/>
                </a:lnTo>
                <a:lnTo>
                  <a:pt x="91653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 txBox="1"/>
          <p:nvPr/>
        </p:nvSpPr>
        <p:spPr>
          <a:xfrm>
            <a:off x="11246342" y="4989784"/>
            <a:ext cx="788035" cy="6076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1800"/>
              </a:lnSpc>
              <a:spcBef>
                <a:spcPts val="95"/>
              </a:spcBef>
            </a:pPr>
            <a:r>
              <a:rPr sz="1250" b="1" spc="-180" dirty="0">
                <a:solidFill>
                  <a:srgbClr val="FFFFFF"/>
                </a:solidFill>
                <a:latin typeface="Tahoma"/>
                <a:cs typeface="Tahoma"/>
              </a:rPr>
              <a:t>Is</a:t>
            </a:r>
            <a:r>
              <a:rPr sz="1250" b="1" spc="-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250" b="1" spc="-95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1250" b="1" spc="-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250" b="1" spc="-90" dirty="0">
                <a:solidFill>
                  <a:srgbClr val="FFFFFF"/>
                </a:solidFill>
                <a:latin typeface="Tahoma"/>
                <a:cs typeface="Tahoma"/>
              </a:rPr>
              <a:t>pupil </a:t>
            </a:r>
            <a:r>
              <a:rPr sz="1250" b="1" spc="-10" dirty="0">
                <a:solidFill>
                  <a:srgbClr val="FFFFFF"/>
                </a:solidFill>
                <a:latin typeface="Tahoma"/>
                <a:cs typeface="Tahoma"/>
              </a:rPr>
              <a:t>making adequate</a:t>
            </a:r>
            <a:endParaRPr sz="1250" dirty="0">
              <a:latin typeface="Tahoma"/>
              <a:cs typeface="Tahoma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11063312" y="5511970"/>
            <a:ext cx="1121478" cy="100283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20"/>
              </a:spcBef>
            </a:pPr>
            <a:r>
              <a:rPr sz="1250" b="1" spc="-105" dirty="0">
                <a:solidFill>
                  <a:srgbClr val="FFFFFF"/>
                </a:solidFill>
                <a:latin typeface="Tahoma"/>
                <a:cs typeface="Tahoma"/>
              </a:rPr>
              <a:t>progress?</a:t>
            </a:r>
            <a:endParaRPr lang="en-GB" sz="1250" b="1" spc="-105" dirty="0">
              <a:solidFill>
                <a:srgbClr val="FFFFFF"/>
              </a:solidFill>
              <a:latin typeface="Tahoma"/>
              <a:cs typeface="Tahoma"/>
            </a:endParaRPr>
          </a:p>
          <a:p>
            <a:pPr marL="12700" algn="ctr">
              <a:spcBef>
                <a:spcPts val="120"/>
              </a:spcBef>
            </a:pPr>
            <a:r>
              <a:rPr lang="en-GB" sz="1250" b="1" spc="-105" dirty="0">
                <a:solidFill>
                  <a:srgbClr val="FFFFFF"/>
                </a:solidFill>
                <a:latin typeface="Tahoma"/>
                <a:cs typeface="Tahoma"/>
              </a:rPr>
              <a:t>Are their needs being met in school?</a:t>
            </a:r>
            <a:endParaRPr lang="en-GB" sz="1250" dirty="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endParaRPr sz="1250" dirty="0">
              <a:latin typeface="Tahoma"/>
              <a:cs typeface="Tahoma"/>
            </a:endParaRPr>
          </a:p>
        </p:txBody>
      </p:sp>
      <p:sp>
        <p:nvSpPr>
          <p:cNvPr id="77" name="object 77"/>
          <p:cNvSpPr/>
          <p:nvPr/>
        </p:nvSpPr>
        <p:spPr>
          <a:xfrm>
            <a:off x="6799356" y="9112151"/>
            <a:ext cx="1206538" cy="1416150"/>
          </a:xfrm>
          <a:custGeom>
            <a:avLst/>
            <a:gdLst/>
            <a:ahLst/>
            <a:cxnLst/>
            <a:rect l="l" t="t" r="r" b="b"/>
            <a:pathLst>
              <a:path w="1022350" h="1022350">
                <a:moveTo>
                  <a:pt x="916533" y="0"/>
                </a:moveTo>
                <a:lnTo>
                  <a:pt x="105752" y="0"/>
                </a:lnTo>
                <a:lnTo>
                  <a:pt x="64588" y="8310"/>
                </a:lnTo>
                <a:lnTo>
                  <a:pt x="30973" y="30973"/>
                </a:lnTo>
                <a:lnTo>
                  <a:pt x="8310" y="64588"/>
                </a:lnTo>
                <a:lnTo>
                  <a:pt x="0" y="105752"/>
                </a:lnTo>
                <a:lnTo>
                  <a:pt x="0" y="916533"/>
                </a:lnTo>
                <a:lnTo>
                  <a:pt x="8310" y="957698"/>
                </a:lnTo>
                <a:lnTo>
                  <a:pt x="30973" y="991312"/>
                </a:lnTo>
                <a:lnTo>
                  <a:pt x="64588" y="1013976"/>
                </a:lnTo>
                <a:lnTo>
                  <a:pt x="105752" y="1022286"/>
                </a:lnTo>
                <a:lnTo>
                  <a:pt x="916533" y="1022286"/>
                </a:lnTo>
                <a:lnTo>
                  <a:pt x="957698" y="1013976"/>
                </a:lnTo>
                <a:lnTo>
                  <a:pt x="991312" y="991312"/>
                </a:lnTo>
                <a:lnTo>
                  <a:pt x="1013976" y="957698"/>
                </a:lnTo>
                <a:lnTo>
                  <a:pt x="1022286" y="916533"/>
                </a:lnTo>
                <a:lnTo>
                  <a:pt x="1022286" y="105752"/>
                </a:lnTo>
                <a:lnTo>
                  <a:pt x="1013976" y="64588"/>
                </a:lnTo>
                <a:lnTo>
                  <a:pt x="991312" y="30973"/>
                </a:lnTo>
                <a:lnTo>
                  <a:pt x="957698" y="8310"/>
                </a:lnTo>
                <a:lnTo>
                  <a:pt x="91653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 txBox="1"/>
          <p:nvPr/>
        </p:nvSpPr>
        <p:spPr>
          <a:xfrm>
            <a:off x="7008607" y="9122208"/>
            <a:ext cx="788035" cy="2197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50" b="1" spc="-180" dirty="0">
                <a:solidFill>
                  <a:srgbClr val="FFFFFF"/>
                </a:solidFill>
                <a:latin typeface="Tahoma"/>
                <a:cs typeface="Tahoma"/>
              </a:rPr>
              <a:t>Is</a:t>
            </a:r>
            <a:r>
              <a:rPr sz="1250" b="1" spc="-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250" b="1" spc="-95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1250" b="1" spc="-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250" b="1" spc="-75" dirty="0">
                <a:solidFill>
                  <a:srgbClr val="FFFFFF"/>
                </a:solidFill>
                <a:latin typeface="Tahoma"/>
                <a:cs typeface="Tahoma"/>
              </a:rPr>
              <a:t>pupil</a:t>
            </a:r>
            <a:endParaRPr sz="1250" dirty="0">
              <a:latin typeface="Tahoma"/>
              <a:cs typeface="Tahoma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7134854" y="9288005"/>
            <a:ext cx="530860" cy="2197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50" b="1" spc="-110" dirty="0">
                <a:solidFill>
                  <a:srgbClr val="FFFFFF"/>
                </a:solidFill>
                <a:latin typeface="Tahoma"/>
                <a:cs typeface="Tahoma"/>
              </a:rPr>
              <a:t>making</a:t>
            </a:r>
            <a:endParaRPr sz="1250" dirty="0">
              <a:latin typeface="Tahoma"/>
              <a:cs typeface="Tahoma"/>
            </a:endParaRPr>
          </a:p>
        </p:txBody>
      </p:sp>
      <p:sp>
        <p:nvSpPr>
          <p:cNvPr id="80" name="object 80"/>
          <p:cNvSpPr txBox="1"/>
          <p:nvPr/>
        </p:nvSpPr>
        <p:spPr>
          <a:xfrm>
            <a:off x="7069495" y="9487354"/>
            <a:ext cx="673100" cy="2197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50" b="1" spc="-100" dirty="0">
                <a:solidFill>
                  <a:srgbClr val="FFFFFF"/>
                </a:solidFill>
                <a:latin typeface="Tahoma"/>
                <a:cs typeface="Tahoma"/>
              </a:rPr>
              <a:t>adequate</a:t>
            </a:r>
            <a:endParaRPr sz="1250" dirty="0">
              <a:latin typeface="Tahoma"/>
              <a:cs typeface="Tahoma"/>
            </a:endParaRPr>
          </a:p>
        </p:txBody>
      </p:sp>
      <p:sp>
        <p:nvSpPr>
          <p:cNvPr id="81" name="object 81"/>
          <p:cNvSpPr txBox="1"/>
          <p:nvPr/>
        </p:nvSpPr>
        <p:spPr>
          <a:xfrm>
            <a:off x="6826372" y="9650387"/>
            <a:ext cx="1206538" cy="100283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20"/>
              </a:spcBef>
            </a:pPr>
            <a:r>
              <a:rPr sz="1250" b="1" spc="-105" dirty="0">
                <a:solidFill>
                  <a:srgbClr val="FFFFFF"/>
                </a:solidFill>
                <a:latin typeface="Tahoma"/>
                <a:cs typeface="Tahoma"/>
              </a:rPr>
              <a:t>progress?</a:t>
            </a:r>
            <a:endParaRPr lang="en-GB" sz="1250" b="1" spc="-105" dirty="0">
              <a:solidFill>
                <a:srgbClr val="FFFFFF"/>
              </a:solidFill>
              <a:latin typeface="Tahoma"/>
              <a:cs typeface="Tahoma"/>
            </a:endParaRPr>
          </a:p>
          <a:p>
            <a:pPr marL="12700" algn="ctr">
              <a:spcBef>
                <a:spcPts val="120"/>
              </a:spcBef>
            </a:pPr>
            <a:r>
              <a:rPr lang="en-GB" sz="1250" b="1" spc="-105" dirty="0">
                <a:solidFill>
                  <a:srgbClr val="FFFFFF"/>
                </a:solidFill>
                <a:latin typeface="Tahoma"/>
                <a:cs typeface="Tahoma"/>
              </a:rPr>
              <a:t>Are their needs being met in school?</a:t>
            </a:r>
            <a:endParaRPr lang="en-GB" sz="1250" dirty="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endParaRPr sz="1250" dirty="0">
              <a:latin typeface="Tahoma"/>
              <a:cs typeface="Tahoma"/>
            </a:endParaRPr>
          </a:p>
        </p:txBody>
      </p:sp>
      <p:grpSp>
        <p:nvGrpSpPr>
          <p:cNvPr id="82" name="object 82"/>
          <p:cNvGrpSpPr/>
          <p:nvPr/>
        </p:nvGrpSpPr>
        <p:grpSpPr>
          <a:xfrm>
            <a:off x="503998" y="5418840"/>
            <a:ext cx="7839075" cy="4769485"/>
            <a:chOff x="503998" y="5418840"/>
            <a:chExt cx="7839075" cy="4769485"/>
          </a:xfrm>
        </p:grpSpPr>
        <p:sp>
          <p:nvSpPr>
            <p:cNvPr id="83" name="object 83"/>
            <p:cNvSpPr/>
            <p:nvPr/>
          </p:nvSpPr>
          <p:spPr>
            <a:xfrm>
              <a:off x="6820758" y="5462655"/>
              <a:ext cx="1478915" cy="1478915"/>
            </a:xfrm>
            <a:custGeom>
              <a:avLst/>
              <a:gdLst/>
              <a:ahLst/>
              <a:cxnLst/>
              <a:rect l="l" t="t" r="r" b="b"/>
              <a:pathLst>
                <a:path w="1478915" h="1478915">
                  <a:moveTo>
                    <a:pt x="739241" y="0"/>
                  </a:moveTo>
                  <a:lnTo>
                    <a:pt x="690635" y="1572"/>
                  </a:lnTo>
                  <a:lnTo>
                    <a:pt x="642868" y="6224"/>
                  </a:lnTo>
                  <a:lnTo>
                    <a:pt x="596039" y="13859"/>
                  </a:lnTo>
                  <a:lnTo>
                    <a:pt x="550244" y="24379"/>
                  </a:lnTo>
                  <a:lnTo>
                    <a:pt x="505581" y="37687"/>
                  </a:lnTo>
                  <a:lnTo>
                    <a:pt x="462147" y="53685"/>
                  </a:lnTo>
                  <a:lnTo>
                    <a:pt x="420039" y="72276"/>
                  </a:lnTo>
                  <a:lnTo>
                    <a:pt x="379356" y="93363"/>
                  </a:lnTo>
                  <a:lnTo>
                    <a:pt x="340194" y="116847"/>
                  </a:lnTo>
                  <a:lnTo>
                    <a:pt x="302651" y="142632"/>
                  </a:lnTo>
                  <a:lnTo>
                    <a:pt x="266825" y="170621"/>
                  </a:lnTo>
                  <a:lnTo>
                    <a:pt x="232811" y="200715"/>
                  </a:lnTo>
                  <a:lnTo>
                    <a:pt x="200709" y="232818"/>
                  </a:lnTo>
                  <a:lnTo>
                    <a:pt x="170616" y="266832"/>
                  </a:lnTo>
                  <a:lnTo>
                    <a:pt x="142628" y="302659"/>
                  </a:lnTo>
                  <a:lnTo>
                    <a:pt x="116843" y="340203"/>
                  </a:lnTo>
                  <a:lnTo>
                    <a:pt x="93360" y="379366"/>
                  </a:lnTo>
                  <a:lnTo>
                    <a:pt x="72274" y="420050"/>
                  </a:lnTo>
                  <a:lnTo>
                    <a:pt x="53683" y="462158"/>
                  </a:lnTo>
                  <a:lnTo>
                    <a:pt x="37686" y="505592"/>
                  </a:lnTo>
                  <a:lnTo>
                    <a:pt x="24378" y="550256"/>
                  </a:lnTo>
                  <a:lnTo>
                    <a:pt x="13859" y="596051"/>
                  </a:lnTo>
                  <a:lnTo>
                    <a:pt x="6224" y="642881"/>
                  </a:lnTo>
                  <a:lnTo>
                    <a:pt x="1572" y="690648"/>
                  </a:lnTo>
                  <a:lnTo>
                    <a:pt x="0" y="739254"/>
                  </a:lnTo>
                  <a:lnTo>
                    <a:pt x="1572" y="787859"/>
                  </a:lnTo>
                  <a:lnTo>
                    <a:pt x="6224" y="835624"/>
                  </a:lnTo>
                  <a:lnTo>
                    <a:pt x="13859" y="882452"/>
                  </a:lnTo>
                  <a:lnTo>
                    <a:pt x="24378" y="928247"/>
                  </a:lnTo>
                  <a:lnTo>
                    <a:pt x="37686" y="972909"/>
                  </a:lnTo>
                  <a:lnTo>
                    <a:pt x="53683" y="1016343"/>
                  </a:lnTo>
                  <a:lnTo>
                    <a:pt x="72274" y="1058450"/>
                  </a:lnTo>
                  <a:lnTo>
                    <a:pt x="93360" y="1099133"/>
                  </a:lnTo>
                  <a:lnTo>
                    <a:pt x="116843" y="1138295"/>
                  </a:lnTo>
                  <a:lnTo>
                    <a:pt x="142628" y="1175838"/>
                  </a:lnTo>
                  <a:lnTo>
                    <a:pt x="170616" y="1211665"/>
                  </a:lnTo>
                  <a:lnTo>
                    <a:pt x="200709" y="1245679"/>
                  </a:lnTo>
                  <a:lnTo>
                    <a:pt x="232811" y="1277781"/>
                  </a:lnTo>
                  <a:lnTo>
                    <a:pt x="266825" y="1307875"/>
                  </a:lnTo>
                  <a:lnTo>
                    <a:pt x="302651" y="1335863"/>
                  </a:lnTo>
                  <a:lnTo>
                    <a:pt x="340194" y="1361648"/>
                  </a:lnTo>
                  <a:lnTo>
                    <a:pt x="379356" y="1385133"/>
                  </a:lnTo>
                  <a:lnTo>
                    <a:pt x="420039" y="1406219"/>
                  </a:lnTo>
                  <a:lnTo>
                    <a:pt x="462147" y="1424810"/>
                  </a:lnTo>
                  <a:lnTo>
                    <a:pt x="505581" y="1440808"/>
                  </a:lnTo>
                  <a:lnTo>
                    <a:pt x="550244" y="1454116"/>
                  </a:lnTo>
                  <a:lnTo>
                    <a:pt x="596039" y="1464636"/>
                  </a:lnTo>
                  <a:lnTo>
                    <a:pt x="642868" y="1472271"/>
                  </a:lnTo>
                  <a:lnTo>
                    <a:pt x="690635" y="1476923"/>
                  </a:lnTo>
                  <a:lnTo>
                    <a:pt x="739241" y="1478495"/>
                  </a:lnTo>
                  <a:lnTo>
                    <a:pt x="787847" y="1476923"/>
                  </a:lnTo>
                  <a:lnTo>
                    <a:pt x="835614" y="1472271"/>
                  </a:lnTo>
                  <a:lnTo>
                    <a:pt x="882443" y="1464636"/>
                  </a:lnTo>
                  <a:lnTo>
                    <a:pt x="928238" y="1454116"/>
                  </a:lnTo>
                  <a:lnTo>
                    <a:pt x="972902" y="1440808"/>
                  </a:lnTo>
                  <a:lnTo>
                    <a:pt x="1016336" y="1424810"/>
                  </a:lnTo>
                  <a:lnTo>
                    <a:pt x="1058443" y="1406219"/>
                  </a:lnTo>
                  <a:lnTo>
                    <a:pt x="1099126" y="1385133"/>
                  </a:lnTo>
                  <a:lnTo>
                    <a:pt x="1138288" y="1361648"/>
                  </a:lnTo>
                  <a:lnTo>
                    <a:pt x="1175831" y="1335863"/>
                  </a:lnTo>
                  <a:lnTo>
                    <a:pt x="1211658" y="1307875"/>
                  </a:lnTo>
                  <a:lnTo>
                    <a:pt x="1245671" y="1277781"/>
                  </a:lnTo>
                  <a:lnTo>
                    <a:pt x="1277773" y="1245679"/>
                  </a:lnTo>
                  <a:lnTo>
                    <a:pt x="1307866" y="1211665"/>
                  </a:lnTo>
                  <a:lnTo>
                    <a:pt x="1335854" y="1175838"/>
                  </a:lnTo>
                  <a:lnTo>
                    <a:pt x="1361639" y="1138295"/>
                  </a:lnTo>
                  <a:lnTo>
                    <a:pt x="1385123" y="1099133"/>
                  </a:lnTo>
                  <a:lnTo>
                    <a:pt x="1406208" y="1058450"/>
                  </a:lnTo>
                  <a:lnTo>
                    <a:pt x="1424799" y="1016343"/>
                  </a:lnTo>
                  <a:lnTo>
                    <a:pt x="1440796" y="972909"/>
                  </a:lnTo>
                  <a:lnTo>
                    <a:pt x="1454104" y="928247"/>
                  </a:lnTo>
                  <a:lnTo>
                    <a:pt x="1464623" y="882452"/>
                  </a:lnTo>
                  <a:lnTo>
                    <a:pt x="1472258" y="835624"/>
                  </a:lnTo>
                  <a:lnTo>
                    <a:pt x="1476910" y="787859"/>
                  </a:lnTo>
                  <a:lnTo>
                    <a:pt x="1478483" y="739254"/>
                  </a:lnTo>
                  <a:lnTo>
                    <a:pt x="1476910" y="690648"/>
                  </a:lnTo>
                  <a:lnTo>
                    <a:pt x="1472258" y="642881"/>
                  </a:lnTo>
                  <a:lnTo>
                    <a:pt x="1464623" y="596051"/>
                  </a:lnTo>
                  <a:lnTo>
                    <a:pt x="1454104" y="550256"/>
                  </a:lnTo>
                  <a:lnTo>
                    <a:pt x="1440796" y="505592"/>
                  </a:lnTo>
                  <a:lnTo>
                    <a:pt x="1424799" y="462158"/>
                  </a:lnTo>
                  <a:lnTo>
                    <a:pt x="1406208" y="420050"/>
                  </a:lnTo>
                  <a:lnTo>
                    <a:pt x="1385123" y="379366"/>
                  </a:lnTo>
                  <a:lnTo>
                    <a:pt x="1361639" y="340203"/>
                  </a:lnTo>
                  <a:lnTo>
                    <a:pt x="1335854" y="302659"/>
                  </a:lnTo>
                  <a:lnTo>
                    <a:pt x="1307866" y="266832"/>
                  </a:lnTo>
                  <a:lnTo>
                    <a:pt x="1277773" y="232818"/>
                  </a:lnTo>
                  <a:lnTo>
                    <a:pt x="1245671" y="200715"/>
                  </a:lnTo>
                  <a:lnTo>
                    <a:pt x="1211658" y="170621"/>
                  </a:lnTo>
                  <a:lnTo>
                    <a:pt x="1175831" y="142632"/>
                  </a:lnTo>
                  <a:lnTo>
                    <a:pt x="1138288" y="116847"/>
                  </a:lnTo>
                  <a:lnTo>
                    <a:pt x="1099126" y="93363"/>
                  </a:lnTo>
                  <a:lnTo>
                    <a:pt x="1058443" y="72276"/>
                  </a:lnTo>
                  <a:lnTo>
                    <a:pt x="1016336" y="53685"/>
                  </a:lnTo>
                  <a:lnTo>
                    <a:pt x="972902" y="37687"/>
                  </a:lnTo>
                  <a:lnTo>
                    <a:pt x="928238" y="24379"/>
                  </a:lnTo>
                  <a:lnTo>
                    <a:pt x="882443" y="13859"/>
                  </a:lnTo>
                  <a:lnTo>
                    <a:pt x="835614" y="6224"/>
                  </a:lnTo>
                  <a:lnTo>
                    <a:pt x="787847" y="1572"/>
                  </a:lnTo>
                  <a:lnTo>
                    <a:pt x="7392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6820758" y="5462655"/>
              <a:ext cx="1478915" cy="1478915"/>
            </a:xfrm>
            <a:custGeom>
              <a:avLst/>
              <a:gdLst/>
              <a:ahLst/>
              <a:cxnLst/>
              <a:rect l="l" t="t" r="r" b="b"/>
              <a:pathLst>
                <a:path w="1478915" h="1478915">
                  <a:moveTo>
                    <a:pt x="739241" y="1478495"/>
                  </a:moveTo>
                  <a:lnTo>
                    <a:pt x="787847" y="1476923"/>
                  </a:lnTo>
                  <a:lnTo>
                    <a:pt x="835614" y="1472271"/>
                  </a:lnTo>
                  <a:lnTo>
                    <a:pt x="882443" y="1464636"/>
                  </a:lnTo>
                  <a:lnTo>
                    <a:pt x="928238" y="1454116"/>
                  </a:lnTo>
                  <a:lnTo>
                    <a:pt x="972902" y="1440808"/>
                  </a:lnTo>
                  <a:lnTo>
                    <a:pt x="1016336" y="1424810"/>
                  </a:lnTo>
                  <a:lnTo>
                    <a:pt x="1058443" y="1406219"/>
                  </a:lnTo>
                  <a:lnTo>
                    <a:pt x="1099126" y="1385133"/>
                  </a:lnTo>
                  <a:lnTo>
                    <a:pt x="1138288" y="1361648"/>
                  </a:lnTo>
                  <a:lnTo>
                    <a:pt x="1175831" y="1335863"/>
                  </a:lnTo>
                  <a:lnTo>
                    <a:pt x="1211658" y="1307875"/>
                  </a:lnTo>
                  <a:lnTo>
                    <a:pt x="1245671" y="1277781"/>
                  </a:lnTo>
                  <a:lnTo>
                    <a:pt x="1277773" y="1245679"/>
                  </a:lnTo>
                  <a:lnTo>
                    <a:pt x="1307866" y="1211665"/>
                  </a:lnTo>
                  <a:lnTo>
                    <a:pt x="1335854" y="1175838"/>
                  </a:lnTo>
                  <a:lnTo>
                    <a:pt x="1361639" y="1138295"/>
                  </a:lnTo>
                  <a:lnTo>
                    <a:pt x="1385123" y="1099133"/>
                  </a:lnTo>
                  <a:lnTo>
                    <a:pt x="1406208" y="1058450"/>
                  </a:lnTo>
                  <a:lnTo>
                    <a:pt x="1424799" y="1016343"/>
                  </a:lnTo>
                  <a:lnTo>
                    <a:pt x="1440796" y="972909"/>
                  </a:lnTo>
                  <a:lnTo>
                    <a:pt x="1454104" y="928247"/>
                  </a:lnTo>
                  <a:lnTo>
                    <a:pt x="1464623" y="882452"/>
                  </a:lnTo>
                  <a:lnTo>
                    <a:pt x="1472258" y="835624"/>
                  </a:lnTo>
                  <a:lnTo>
                    <a:pt x="1476910" y="787859"/>
                  </a:lnTo>
                  <a:lnTo>
                    <a:pt x="1478483" y="739254"/>
                  </a:lnTo>
                  <a:lnTo>
                    <a:pt x="1476910" y="690648"/>
                  </a:lnTo>
                  <a:lnTo>
                    <a:pt x="1472258" y="642881"/>
                  </a:lnTo>
                  <a:lnTo>
                    <a:pt x="1464623" y="596051"/>
                  </a:lnTo>
                  <a:lnTo>
                    <a:pt x="1454104" y="550256"/>
                  </a:lnTo>
                  <a:lnTo>
                    <a:pt x="1440796" y="505592"/>
                  </a:lnTo>
                  <a:lnTo>
                    <a:pt x="1424799" y="462158"/>
                  </a:lnTo>
                  <a:lnTo>
                    <a:pt x="1406208" y="420050"/>
                  </a:lnTo>
                  <a:lnTo>
                    <a:pt x="1385123" y="379366"/>
                  </a:lnTo>
                  <a:lnTo>
                    <a:pt x="1361639" y="340203"/>
                  </a:lnTo>
                  <a:lnTo>
                    <a:pt x="1335854" y="302659"/>
                  </a:lnTo>
                  <a:lnTo>
                    <a:pt x="1307866" y="266832"/>
                  </a:lnTo>
                  <a:lnTo>
                    <a:pt x="1277773" y="232818"/>
                  </a:lnTo>
                  <a:lnTo>
                    <a:pt x="1245671" y="200715"/>
                  </a:lnTo>
                  <a:lnTo>
                    <a:pt x="1211658" y="170621"/>
                  </a:lnTo>
                  <a:lnTo>
                    <a:pt x="1175831" y="142632"/>
                  </a:lnTo>
                  <a:lnTo>
                    <a:pt x="1138288" y="116847"/>
                  </a:lnTo>
                  <a:lnTo>
                    <a:pt x="1099126" y="93363"/>
                  </a:lnTo>
                  <a:lnTo>
                    <a:pt x="1058443" y="72276"/>
                  </a:lnTo>
                  <a:lnTo>
                    <a:pt x="1016336" y="53685"/>
                  </a:lnTo>
                  <a:lnTo>
                    <a:pt x="972902" y="37687"/>
                  </a:lnTo>
                  <a:lnTo>
                    <a:pt x="928238" y="24379"/>
                  </a:lnTo>
                  <a:lnTo>
                    <a:pt x="882443" y="13859"/>
                  </a:lnTo>
                  <a:lnTo>
                    <a:pt x="835614" y="6224"/>
                  </a:lnTo>
                  <a:lnTo>
                    <a:pt x="787847" y="1572"/>
                  </a:lnTo>
                  <a:lnTo>
                    <a:pt x="739241" y="0"/>
                  </a:lnTo>
                  <a:lnTo>
                    <a:pt x="690635" y="1572"/>
                  </a:lnTo>
                  <a:lnTo>
                    <a:pt x="642868" y="6224"/>
                  </a:lnTo>
                  <a:lnTo>
                    <a:pt x="596039" y="13859"/>
                  </a:lnTo>
                  <a:lnTo>
                    <a:pt x="550244" y="24379"/>
                  </a:lnTo>
                  <a:lnTo>
                    <a:pt x="505581" y="37687"/>
                  </a:lnTo>
                  <a:lnTo>
                    <a:pt x="462147" y="53685"/>
                  </a:lnTo>
                  <a:lnTo>
                    <a:pt x="420039" y="72276"/>
                  </a:lnTo>
                  <a:lnTo>
                    <a:pt x="379356" y="93363"/>
                  </a:lnTo>
                  <a:lnTo>
                    <a:pt x="340194" y="116847"/>
                  </a:lnTo>
                  <a:lnTo>
                    <a:pt x="302651" y="142632"/>
                  </a:lnTo>
                  <a:lnTo>
                    <a:pt x="266825" y="170621"/>
                  </a:lnTo>
                  <a:lnTo>
                    <a:pt x="232811" y="200715"/>
                  </a:lnTo>
                  <a:lnTo>
                    <a:pt x="200709" y="232818"/>
                  </a:lnTo>
                  <a:lnTo>
                    <a:pt x="170616" y="266832"/>
                  </a:lnTo>
                  <a:lnTo>
                    <a:pt x="142628" y="302659"/>
                  </a:lnTo>
                  <a:lnTo>
                    <a:pt x="116843" y="340203"/>
                  </a:lnTo>
                  <a:lnTo>
                    <a:pt x="93360" y="379366"/>
                  </a:lnTo>
                  <a:lnTo>
                    <a:pt x="72274" y="420050"/>
                  </a:lnTo>
                  <a:lnTo>
                    <a:pt x="53683" y="462158"/>
                  </a:lnTo>
                  <a:lnTo>
                    <a:pt x="37686" y="505592"/>
                  </a:lnTo>
                  <a:lnTo>
                    <a:pt x="24378" y="550256"/>
                  </a:lnTo>
                  <a:lnTo>
                    <a:pt x="13859" y="596051"/>
                  </a:lnTo>
                  <a:lnTo>
                    <a:pt x="6224" y="642881"/>
                  </a:lnTo>
                  <a:lnTo>
                    <a:pt x="1572" y="690648"/>
                  </a:lnTo>
                  <a:lnTo>
                    <a:pt x="0" y="739254"/>
                  </a:lnTo>
                  <a:lnTo>
                    <a:pt x="1572" y="787859"/>
                  </a:lnTo>
                  <a:lnTo>
                    <a:pt x="6224" y="835624"/>
                  </a:lnTo>
                  <a:lnTo>
                    <a:pt x="13859" y="882452"/>
                  </a:lnTo>
                  <a:lnTo>
                    <a:pt x="24378" y="928247"/>
                  </a:lnTo>
                  <a:lnTo>
                    <a:pt x="37686" y="972909"/>
                  </a:lnTo>
                  <a:lnTo>
                    <a:pt x="53683" y="1016343"/>
                  </a:lnTo>
                  <a:lnTo>
                    <a:pt x="72274" y="1058450"/>
                  </a:lnTo>
                  <a:lnTo>
                    <a:pt x="93360" y="1099133"/>
                  </a:lnTo>
                  <a:lnTo>
                    <a:pt x="116843" y="1138295"/>
                  </a:lnTo>
                  <a:lnTo>
                    <a:pt x="142628" y="1175838"/>
                  </a:lnTo>
                  <a:lnTo>
                    <a:pt x="170616" y="1211665"/>
                  </a:lnTo>
                  <a:lnTo>
                    <a:pt x="200709" y="1245679"/>
                  </a:lnTo>
                  <a:lnTo>
                    <a:pt x="232811" y="1277781"/>
                  </a:lnTo>
                  <a:lnTo>
                    <a:pt x="266825" y="1307875"/>
                  </a:lnTo>
                  <a:lnTo>
                    <a:pt x="302651" y="1335863"/>
                  </a:lnTo>
                  <a:lnTo>
                    <a:pt x="340194" y="1361648"/>
                  </a:lnTo>
                  <a:lnTo>
                    <a:pt x="379356" y="1385133"/>
                  </a:lnTo>
                  <a:lnTo>
                    <a:pt x="420039" y="1406219"/>
                  </a:lnTo>
                  <a:lnTo>
                    <a:pt x="462147" y="1424810"/>
                  </a:lnTo>
                  <a:lnTo>
                    <a:pt x="505581" y="1440808"/>
                  </a:lnTo>
                  <a:lnTo>
                    <a:pt x="550244" y="1454116"/>
                  </a:lnTo>
                  <a:lnTo>
                    <a:pt x="596039" y="1464636"/>
                  </a:lnTo>
                  <a:lnTo>
                    <a:pt x="642868" y="1472271"/>
                  </a:lnTo>
                  <a:lnTo>
                    <a:pt x="690635" y="1476923"/>
                  </a:lnTo>
                  <a:lnTo>
                    <a:pt x="739241" y="1478495"/>
                  </a:lnTo>
                  <a:close/>
                </a:path>
              </a:pathLst>
            </a:custGeom>
            <a:ln w="87045">
              <a:solidFill>
                <a:srgbClr val="95A6B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503998" y="7153202"/>
              <a:ext cx="1737360" cy="3035300"/>
            </a:xfrm>
            <a:custGeom>
              <a:avLst/>
              <a:gdLst/>
              <a:ahLst/>
              <a:cxnLst/>
              <a:rect l="l" t="t" r="r" b="b"/>
              <a:pathLst>
                <a:path w="1737360" h="3035300">
                  <a:moveTo>
                    <a:pt x="1629003" y="0"/>
                  </a:moveTo>
                  <a:lnTo>
                    <a:pt x="108000" y="0"/>
                  </a:lnTo>
                  <a:lnTo>
                    <a:pt x="65960" y="8486"/>
                  </a:lnTo>
                  <a:lnTo>
                    <a:pt x="31630" y="31630"/>
                  </a:lnTo>
                  <a:lnTo>
                    <a:pt x="8486" y="65960"/>
                  </a:lnTo>
                  <a:lnTo>
                    <a:pt x="0" y="108000"/>
                  </a:lnTo>
                  <a:lnTo>
                    <a:pt x="0" y="2926803"/>
                  </a:lnTo>
                  <a:lnTo>
                    <a:pt x="8486" y="2968839"/>
                  </a:lnTo>
                  <a:lnTo>
                    <a:pt x="31630" y="3003169"/>
                  </a:lnTo>
                  <a:lnTo>
                    <a:pt x="65960" y="3026316"/>
                  </a:lnTo>
                  <a:lnTo>
                    <a:pt x="108000" y="3034804"/>
                  </a:lnTo>
                  <a:lnTo>
                    <a:pt x="1629003" y="3034804"/>
                  </a:lnTo>
                  <a:lnTo>
                    <a:pt x="1671039" y="3026316"/>
                  </a:lnTo>
                  <a:lnTo>
                    <a:pt x="1705368" y="3003169"/>
                  </a:lnTo>
                  <a:lnTo>
                    <a:pt x="1728516" y="2968839"/>
                  </a:lnTo>
                  <a:lnTo>
                    <a:pt x="1737004" y="2926803"/>
                  </a:lnTo>
                  <a:lnTo>
                    <a:pt x="1737004" y="108000"/>
                  </a:lnTo>
                  <a:lnTo>
                    <a:pt x="1728516" y="65960"/>
                  </a:lnTo>
                  <a:lnTo>
                    <a:pt x="1705368" y="31630"/>
                  </a:lnTo>
                  <a:lnTo>
                    <a:pt x="1671039" y="8486"/>
                  </a:lnTo>
                  <a:lnTo>
                    <a:pt x="1629003" y="0"/>
                  </a:lnTo>
                  <a:close/>
                </a:path>
              </a:pathLst>
            </a:custGeom>
            <a:solidFill>
              <a:srgbClr val="E3E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6" name="object 86"/>
          <p:cNvSpPr txBox="1">
            <a:spLocks noGrp="1"/>
          </p:cNvSpPr>
          <p:nvPr>
            <p:ph type="title"/>
          </p:nvPr>
        </p:nvSpPr>
        <p:spPr>
          <a:xfrm>
            <a:off x="572301" y="332588"/>
            <a:ext cx="11981444" cy="6745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685">
              <a:lnSpc>
                <a:spcPct val="100000"/>
              </a:lnSpc>
              <a:spcBef>
                <a:spcPts val="100"/>
              </a:spcBef>
            </a:pPr>
            <a:r>
              <a:rPr spc="-160" dirty="0"/>
              <a:t>The</a:t>
            </a:r>
            <a:r>
              <a:rPr spc="-140" dirty="0"/>
              <a:t> </a:t>
            </a:r>
            <a:r>
              <a:rPr spc="-75" dirty="0"/>
              <a:t>SEND</a:t>
            </a:r>
            <a:r>
              <a:rPr spc="-240" dirty="0"/>
              <a:t> </a:t>
            </a:r>
            <a:r>
              <a:rPr spc="-190" dirty="0"/>
              <a:t>Journey</a:t>
            </a:r>
            <a:r>
              <a:rPr lang="en-GB" spc="-190" dirty="0"/>
              <a:t> At Malcolm Sargent School</a:t>
            </a:r>
            <a:endParaRPr spc="-190" dirty="0"/>
          </a:p>
        </p:txBody>
      </p:sp>
      <p:sp>
        <p:nvSpPr>
          <p:cNvPr id="102" name="object 102"/>
          <p:cNvSpPr txBox="1"/>
          <p:nvPr/>
        </p:nvSpPr>
        <p:spPr>
          <a:xfrm>
            <a:off x="572300" y="7216308"/>
            <a:ext cx="599440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b="1" spc="-85" dirty="0">
                <a:solidFill>
                  <a:srgbClr val="1E325E"/>
                </a:solidFill>
                <a:latin typeface="Tahoma"/>
                <a:cs typeface="Tahoma"/>
              </a:rPr>
              <a:t>Leaders</a:t>
            </a:r>
            <a:endParaRPr sz="1300">
              <a:latin typeface="Tahoma"/>
              <a:cs typeface="Tahoma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572300" y="7468007"/>
            <a:ext cx="140081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 indent="-114300">
              <a:lnSpc>
                <a:spcPct val="100000"/>
              </a:lnSpc>
              <a:spcBef>
                <a:spcPts val="100"/>
              </a:spcBef>
              <a:buChar char="•"/>
              <a:tabLst>
                <a:tab pos="127000" algn="l"/>
              </a:tabLst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Monitor/quality</a:t>
            </a:r>
            <a:r>
              <a:rPr sz="1000" spc="8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assure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687489" y="7620407"/>
            <a:ext cx="133540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the</a:t>
            </a:r>
            <a:r>
              <a:rPr sz="1000" spc="2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provision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for</a:t>
            </a:r>
            <a:r>
              <a:rPr sz="1000" spc="-6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pupils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with</a:t>
            </a:r>
            <a:r>
              <a:rPr sz="1000" spc="1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SEND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572300" y="7986421"/>
            <a:ext cx="133985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 indent="-114300">
              <a:lnSpc>
                <a:spcPct val="100000"/>
              </a:lnSpc>
              <a:spcBef>
                <a:spcPts val="100"/>
              </a:spcBef>
              <a:buChar char="•"/>
              <a:tabLst>
                <a:tab pos="127000" algn="l"/>
              </a:tabLst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What</a:t>
            </a:r>
            <a:r>
              <a:rPr sz="100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is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the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impact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of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687489" y="8138821"/>
            <a:ext cx="151638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SEND</a:t>
            </a:r>
            <a:r>
              <a:rPr sz="1000" spc="1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provision</a:t>
            </a:r>
            <a:r>
              <a:rPr sz="1000" spc="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over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time?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572300" y="8352435"/>
            <a:ext cx="115951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 indent="-114300">
              <a:lnSpc>
                <a:spcPct val="100000"/>
              </a:lnSpc>
              <a:spcBef>
                <a:spcPts val="100"/>
              </a:spcBef>
              <a:buChar char="•"/>
              <a:tabLst>
                <a:tab pos="127000" algn="l"/>
              </a:tabLst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How</a:t>
            </a:r>
            <a:r>
              <a:rPr sz="100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are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the</a:t>
            </a:r>
            <a:r>
              <a:rPr sz="1000" spc="-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staff/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687489" y="8504835"/>
            <a:ext cx="130238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resources/funding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structured</a:t>
            </a:r>
            <a:r>
              <a:rPr sz="100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to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maximise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the</a:t>
            </a:r>
            <a:r>
              <a:rPr sz="100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impact?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572300" y="9023250"/>
            <a:ext cx="142367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 indent="-114300">
              <a:lnSpc>
                <a:spcPct val="100000"/>
              </a:lnSpc>
              <a:spcBef>
                <a:spcPts val="100"/>
              </a:spcBef>
              <a:buChar char="•"/>
              <a:tabLst>
                <a:tab pos="127000" algn="l"/>
              </a:tabLst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Supporting</a:t>
            </a:r>
            <a:r>
              <a:rPr sz="1000" spc="-5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and</a:t>
            </a:r>
            <a:r>
              <a:rPr sz="1000" spc="-5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leading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687489" y="9175650"/>
            <a:ext cx="124968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staff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to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 manage</a:t>
            </a:r>
            <a:r>
              <a:rPr sz="1000" spc="-3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needs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572300" y="9389264"/>
            <a:ext cx="156527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 indent="-114300">
              <a:lnSpc>
                <a:spcPct val="100000"/>
              </a:lnSpc>
              <a:spcBef>
                <a:spcPts val="100"/>
              </a:spcBef>
              <a:buChar char="•"/>
              <a:tabLst>
                <a:tab pos="127000" algn="l"/>
              </a:tabLst>
            </a:pPr>
            <a:r>
              <a:rPr sz="1000" spc="55" dirty="0">
                <a:solidFill>
                  <a:srgbClr val="1E325E"/>
                </a:solidFill>
                <a:latin typeface="Tahoma"/>
                <a:cs typeface="Tahoma"/>
              </a:rPr>
              <a:t>CPD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for</a:t>
            </a:r>
            <a:r>
              <a:rPr sz="1000" spc="-5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all</a:t>
            </a:r>
            <a:r>
              <a:rPr sz="1000" spc="-3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specialist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staff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2" name="object 112"/>
          <p:cNvSpPr txBox="1"/>
          <p:nvPr/>
        </p:nvSpPr>
        <p:spPr>
          <a:xfrm>
            <a:off x="572300" y="9602878"/>
            <a:ext cx="109791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0" indent="-114300">
              <a:lnSpc>
                <a:spcPct val="100000"/>
              </a:lnSpc>
              <a:spcBef>
                <a:spcPts val="100"/>
              </a:spcBef>
              <a:buChar char="•"/>
              <a:tabLst>
                <a:tab pos="127000" algn="l"/>
              </a:tabLst>
            </a:pP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Ensure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processes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687489" y="9755278"/>
            <a:ext cx="113030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for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communication/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687489" y="9907678"/>
            <a:ext cx="115379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transition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are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robust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5" name="object 115"/>
          <p:cNvSpPr/>
          <p:nvPr/>
        </p:nvSpPr>
        <p:spPr>
          <a:xfrm>
            <a:off x="12947999" y="3214803"/>
            <a:ext cx="1668145" cy="3844925"/>
          </a:xfrm>
          <a:custGeom>
            <a:avLst/>
            <a:gdLst/>
            <a:ahLst/>
            <a:cxnLst/>
            <a:rect l="l" t="t" r="r" b="b"/>
            <a:pathLst>
              <a:path w="1668144" h="3844925">
                <a:moveTo>
                  <a:pt x="1560004" y="0"/>
                </a:moveTo>
                <a:lnTo>
                  <a:pt x="108000" y="0"/>
                </a:lnTo>
                <a:lnTo>
                  <a:pt x="65960" y="8486"/>
                </a:lnTo>
                <a:lnTo>
                  <a:pt x="31630" y="31630"/>
                </a:lnTo>
                <a:lnTo>
                  <a:pt x="8486" y="65960"/>
                </a:lnTo>
                <a:lnTo>
                  <a:pt x="0" y="108000"/>
                </a:lnTo>
                <a:lnTo>
                  <a:pt x="0" y="3736797"/>
                </a:lnTo>
                <a:lnTo>
                  <a:pt x="8486" y="3778837"/>
                </a:lnTo>
                <a:lnTo>
                  <a:pt x="31630" y="3813167"/>
                </a:lnTo>
                <a:lnTo>
                  <a:pt x="65960" y="3836311"/>
                </a:lnTo>
                <a:lnTo>
                  <a:pt x="108000" y="3844798"/>
                </a:lnTo>
                <a:lnTo>
                  <a:pt x="1560004" y="3844798"/>
                </a:lnTo>
                <a:lnTo>
                  <a:pt x="1602039" y="3836311"/>
                </a:lnTo>
                <a:lnTo>
                  <a:pt x="1636369" y="3813167"/>
                </a:lnTo>
                <a:lnTo>
                  <a:pt x="1659516" y="3778837"/>
                </a:lnTo>
                <a:lnTo>
                  <a:pt x="1668005" y="3736797"/>
                </a:lnTo>
                <a:lnTo>
                  <a:pt x="1668005" y="108000"/>
                </a:lnTo>
                <a:lnTo>
                  <a:pt x="1659516" y="65960"/>
                </a:lnTo>
                <a:lnTo>
                  <a:pt x="1636369" y="31630"/>
                </a:lnTo>
                <a:lnTo>
                  <a:pt x="1602039" y="8486"/>
                </a:lnTo>
                <a:lnTo>
                  <a:pt x="1560004" y="0"/>
                </a:lnTo>
                <a:close/>
              </a:path>
            </a:pathLst>
          </a:custGeom>
          <a:solidFill>
            <a:srgbClr val="E3E9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 txBox="1"/>
          <p:nvPr/>
        </p:nvSpPr>
        <p:spPr>
          <a:xfrm>
            <a:off x="13046251" y="3266212"/>
            <a:ext cx="1471930" cy="2954020"/>
          </a:xfrm>
          <a:prstGeom prst="rect">
            <a:avLst/>
          </a:prstGeom>
        </p:spPr>
        <p:txBody>
          <a:bodyPr vert="horz" wrap="square" lIns="0" tIns="96520" rIns="0" bIns="0" rtlCol="0">
            <a:spAutoFit/>
          </a:bodyPr>
          <a:lstStyle/>
          <a:p>
            <a:pPr marL="13335">
              <a:lnSpc>
                <a:spcPct val="100000"/>
              </a:lnSpc>
              <a:spcBef>
                <a:spcPts val="760"/>
              </a:spcBef>
            </a:pPr>
            <a:r>
              <a:rPr sz="1300" b="1" spc="-10" dirty="0">
                <a:solidFill>
                  <a:srgbClr val="1E325E"/>
                </a:solidFill>
                <a:latin typeface="Tahoma"/>
                <a:cs typeface="Tahoma"/>
              </a:rPr>
              <a:t>Leaders:</a:t>
            </a:r>
            <a:endParaRPr sz="1300">
              <a:latin typeface="Tahoma"/>
              <a:cs typeface="Tahoma"/>
            </a:endParaRPr>
          </a:p>
          <a:p>
            <a:pPr marL="168275" marR="28575" indent="-154940">
              <a:lnSpc>
                <a:spcPct val="100000"/>
              </a:lnSpc>
              <a:spcBef>
                <a:spcPts val="505"/>
              </a:spcBef>
              <a:buChar char="•"/>
              <a:tabLst>
                <a:tab pos="168275" algn="l"/>
              </a:tabLst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Meeting</a:t>
            </a:r>
            <a:r>
              <a:rPr sz="1000" spc="2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with</a:t>
            </a:r>
            <a:r>
              <a:rPr sz="1000" spc="5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the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SENCo</a:t>
            </a:r>
            <a:r>
              <a:rPr sz="1000" spc="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to</a:t>
            </a:r>
            <a:r>
              <a:rPr sz="1000" spc="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identify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need/</a:t>
            </a:r>
            <a:r>
              <a:rPr sz="1000" spc="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strategically</a:t>
            </a:r>
            <a:r>
              <a:rPr sz="1000" spc="-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and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financially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plan</a:t>
            </a:r>
            <a:r>
              <a:rPr sz="1000" spc="-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for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pupils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with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 SEN</a:t>
            </a:r>
            <a:endParaRPr sz="1000">
              <a:latin typeface="Tahoma"/>
              <a:cs typeface="Tahoma"/>
            </a:endParaRPr>
          </a:p>
          <a:p>
            <a:pPr marL="167640" indent="-154940">
              <a:lnSpc>
                <a:spcPct val="100000"/>
              </a:lnSpc>
              <a:spcBef>
                <a:spcPts val="565"/>
              </a:spcBef>
              <a:buChar char="•"/>
              <a:tabLst>
                <a:tab pos="167640" algn="l"/>
              </a:tabLst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Monitor/quality</a:t>
            </a:r>
            <a:r>
              <a:rPr sz="1000" spc="8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assure</a:t>
            </a:r>
            <a:endParaRPr sz="1000">
              <a:latin typeface="Tahoma"/>
              <a:cs typeface="Tahoma"/>
            </a:endParaRPr>
          </a:p>
          <a:p>
            <a:pPr marL="168275">
              <a:lnSpc>
                <a:spcPct val="100000"/>
              </a:lnSpc>
            </a:pP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pupil,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parent</a:t>
            </a:r>
            <a:r>
              <a:rPr sz="1000" spc="-6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voice,</a:t>
            </a:r>
            <a:endParaRPr sz="1000">
              <a:latin typeface="Tahoma"/>
              <a:cs typeface="Tahoma"/>
            </a:endParaRPr>
          </a:p>
          <a:p>
            <a:pPr marL="167640" marR="5080">
              <a:lnSpc>
                <a:spcPct val="100000"/>
              </a:lnSpc>
            </a:pP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and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curriculum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content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in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relation</a:t>
            </a:r>
            <a:r>
              <a:rPr sz="100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to</a:t>
            </a:r>
            <a:r>
              <a:rPr sz="100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SEND,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including</a:t>
            </a:r>
            <a:r>
              <a:rPr sz="1000" spc="-5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the</a:t>
            </a:r>
            <a:r>
              <a:rPr sz="1000" spc="-5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quality</a:t>
            </a:r>
            <a:endParaRPr sz="1000">
              <a:latin typeface="Tahoma"/>
              <a:cs typeface="Tahoma"/>
            </a:endParaRPr>
          </a:p>
          <a:p>
            <a:pPr marL="167640">
              <a:lnSpc>
                <a:spcPct val="100000"/>
              </a:lnSpc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of</a:t>
            </a:r>
            <a:r>
              <a:rPr sz="100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targets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for</a:t>
            </a:r>
            <a:r>
              <a:rPr sz="1000" spc="-5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pupils</a:t>
            </a:r>
            <a:endParaRPr sz="1000">
              <a:latin typeface="Tahoma"/>
              <a:cs typeface="Tahoma"/>
            </a:endParaRPr>
          </a:p>
          <a:p>
            <a:pPr marL="167640">
              <a:lnSpc>
                <a:spcPct val="100000"/>
              </a:lnSpc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with</a:t>
            </a:r>
            <a:r>
              <a:rPr sz="1000" spc="-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additional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needs.</a:t>
            </a:r>
            <a:endParaRPr sz="1000">
              <a:latin typeface="Tahoma"/>
              <a:cs typeface="Tahoma"/>
            </a:endParaRPr>
          </a:p>
          <a:p>
            <a:pPr marL="167640" marR="107314" indent="-155575">
              <a:lnSpc>
                <a:spcPct val="100000"/>
              </a:lnSpc>
              <a:spcBef>
                <a:spcPts val="570"/>
              </a:spcBef>
              <a:buChar char="•"/>
              <a:tabLst>
                <a:tab pos="167640" algn="l"/>
              </a:tabLst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Continue</a:t>
            </a:r>
            <a:r>
              <a:rPr sz="1000" spc="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to</a:t>
            </a:r>
            <a:r>
              <a:rPr sz="1000" spc="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monitor/ quality</a:t>
            </a:r>
            <a:r>
              <a:rPr sz="1000" spc="-8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assure</a:t>
            </a:r>
            <a:r>
              <a:rPr sz="1000" spc="17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all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aspects</a:t>
            </a:r>
            <a:r>
              <a:rPr sz="1000" spc="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of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QFT</a:t>
            </a:r>
            <a:r>
              <a:rPr sz="1000" spc="-3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and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interventions</a:t>
            </a:r>
            <a:r>
              <a:rPr sz="1000" spc="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both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7" name="object 117"/>
          <p:cNvSpPr txBox="1"/>
          <p:nvPr/>
        </p:nvSpPr>
        <p:spPr>
          <a:xfrm>
            <a:off x="13201572" y="6194825"/>
            <a:ext cx="116332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discrete</a:t>
            </a:r>
            <a:r>
              <a:rPr sz="1000" spc="-6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and</a:t>
            </a:r>
            <a:r>
              <a:rPr sz="1000" spc="-5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in</a:t>
            </a:r>
            <a:r>
              <a:rPr sz="1000" spc="-5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class.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18" name="object 118"/>
          <p:cNvSpPr txBox="1"/>
          <p:nvPr/>
        </p:nvSpPr>
        <p:spPr>
          <a:xfrm>
            <a:off x="13046251" y="6419234"/>
            <a:ext cx="1308735" cy="49784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67640" marR="5080" indent="-155575">
              <a:lnSpc>
                <a:spcPct val="105000"/>
              </a:lnSpc>
              <a:spcBef>
                <a:spcPts val="40"/>
              </a:spcBef>
              <a:buChar char="•"/>
              <a:tabLst>
                <a:tab pos="167640" algn="l"/>
              </a:tabLst>
            </a:pP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Ensure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processes</a:t>
            </a:r>
            <a:r>
              <a:rPr sz="1000" spc="50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for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communication/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transition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are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robust</a:t>
            </a:r>
            <a:endParaRPr sz="1000">
              <a:latin typeface="Tahoma"/>
              <a:cs typeface="Tahoma"/>
            </a:endParaRPr>
          </a:p>
        </p:txBody>
      </p:sp>
      <p:grpSp>
        <p:nvGrpSpPr>
          <p:cNvPr id="119" name="object 119"/>
          <p:cNvGrpSpPr/>
          <p:nvPr/>
        </p:nvGrpSpPr>
        <p:grpSpPr>
          <a:xfrm>
            <a:off x="503998" y="1467002"/>
            <a:ext cx="14112240" cy="5492115"/>
            <a:chOff x="503998" y="1467002"/>
            <a:chExt cx="14112240" cy="5492115"/>
          </a:xfrm>
        </p:grpSpPr>
        <p:sp>
          <p:nvSpPr>
            <p:cNvPr id="120" name="object 120"/>
            <p:cNvSpPr/>
            <p:nvPr/>
          </p:nvSpPr>
          <p:spPr>
            <a:xfrm>
              <a:off x="503998" y="1467002"/>
              <a:ext cx="1737360" cy="4102735"/>
            </a:xfrm>
            <a:custGeom>
              <a:avLst/>
              <a:gdLst/>
              <a:ahLst/>
              <a:cxnLst/>
              <a:rect l="l" t="t" r="r" b="b"/>
              <a:pathLst>
                <a:path w="1737360" h="4102735">
                  <a:moveTo>
                    <a:pt x="1629003" y="0"/>
                  </a:moveTo>
                  <a:lnTo>
                    <a:pt x="108000" y="0"/>
                  </a:lnTo>
                  <a:lnTo>
                    <a:pt x="65960" y="8486"/>
                  </a:lnTo>
                  <a:lnTo>
                    <a:pt x="31630" y="31630"/>
                  </a:lnTo>
                  <a:lnTo>
                    <a:pt x="8486" y="65960"/>
                  </a:lnTo>
                  <a:lnTo>
                    <a:pt x="0" y="108000"/>
                  </a:lnTo>
                  <a:lnTo>
                    <a:pt x="0" y="3994200"/>
                  </a:lnTo>
                  <a:lnTo>
                    <a:pt x="8486" y="4036241"/>
                  </a:lnTo>
                  <a:lnTo>
                    <a:pt x="31630" y="4070570"/>
                  </a:lnTo>
                  <a:lnTo>
                    <a:pt x="65960" y="4093715"/>
                  </a:lnTo>
                  <a:lnTo>
                    <a:pt x="108000" y="4102201"/>
                  </a:lnTo>
                  <a:lnTo>
                    <a:pt x="1629003" y="4102201"/>
                  </a:lnTo>
                  <a:lnTo>
                    <a:pt x="1671039" y="4093715"/>
                  </a:lnTo>
                  <a:lnTo>
                    <a:pt x="1705368" y="4070570"/>
                  </a:lnTo>
                  <a:lnTo>
                    <a:pt x="1728516" y="4036241"/>
                  </a:lnTo>
                  <a:lnTo>
                    <a:pt x="1737004" y="3994200"/>
                  </a:lnTo>
                  <a:lnTo>
                    <a:pt x="1737004" y="108000"/>
                  </a:lnTo>
                  <a:lnTo>
                    <a:pt x="1728516" y="65960"/>
                  </a:lnTo>
                  <a:lnTo>
                    <a:pt x="1705368" y="31630"/>
                  </a:lnTo>
                  <a:lnTo>
                    <a:pt x="1671039" y="8486"/>
                  </a:lnTo>
                  <a:lnTo>
                    <a:pt x="1629003" y="0"/>
                  </a:lnTo>
                  <a:close/>
                </a:path>
              </a:pathLst>
            </a:custGeom>
            <a:solidFill>
              <a:srgbClr val="E3E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1" name="object 12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3999" y="5763603"/>
              <a:ext cx="1737004" cy="1195197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47992" y="1467002"/>
              <a:ext cx="1668005" cy="1538998"/>
            </a:xfrm>
            <a:prstGeom prst="rect">
              <a:avLst/>
            </a:prstGeom>
          </p:spPr>
        </p:pic>
      </p:grpSp>
      <p:sp>
        <p:nvSpPr>
          <p:cNvPr id="123" name="object 123"/>
          <p:cNvSpPr txBox="1"/>
          <p:nvPr/>
        </p:nvSpPr>
        <p:spPr>
          <a:xfrm>
            <a:off x="13280299" y="7237907"/>
            <a:ext cx="1304290" cy="1273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b="1" spc="-20" dirty="0">
                <a:solidFill>
                  <a:srgbClr val="1E325E"/>
                </a:solidFill>
                <a:latin typeface="Tahoma"/>
                <a:cs typeface="Tahoma"/>
              </a:rPr>
              <a:t>Key:</a:t>
            </a:r>
            <a:endParaRPr sz="1300">
              <a:latin typeface="Tahoma"/>
              <a:cs typeface="Tahoma"/>
            </a:endParaRPr>
          </a:p>
          <a:p>
            <a:pPr marL="304800" marR="554990">
              <a:lnSpc>
                <a:spcPts val="2080"/>
              </a:lnSpc>
              <a:spcBef>
                <a:spcPts val="155"/>
              </a:spcBef>
            </a:pPr>
            <a:r>
              <a:rPr sz="1000" spc="-30" dirty="0">
                <a:solidFill>
                  <a:srgbClr val="1E325E"/>
                </a:solidFill>
                <a:latin typeface="Tahoma"/>
                <a:cs typeface="Tahoma"/>
              </a:rPr>
              <a:t>Teacher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SENCo</a:t>
            </a:r>
            <a:endParaRPr sz="1000">
              <a:latin typeface="Tahoma"/>
              <a:cs typeface="Tahoma"/>
            </a:endParaRPr>
          </a:p>
          <a:p>
            <a:pPr marL="304800">
              <a:lnSpc>
                <a:spcPct val="100000"/>
              </a:lnSpc>
              <a:spcBef>
                <a:spcPts val="665"/>
              </a:spcBef>
            </a:pP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Teacher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&amp;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 SENCo</a:t>
            </a:r>
            <a:endParaRPr sz="1000">
              <a:latin typeface="Tahoma"/>
              <a:cs typeface="Tahoma"/>
            </a:endParaRPr>
          </a:p>
          <a:p>
            <a:pPr marL="304165">
              <a:lnSpc>
                <a:spcPct val="100000"/>
              </a:lnSpc>
              <a:spcBef>
                <a:spcPts val="880"/>
              </a:spcBef>
            </a:pP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Leaders</a:t>
            </a:r>
            <a:endParaRPr sz="1000">
              <a:latin typeface="Tahoma"/>
              <a:cs typeface="Tahoma"/>
            </a:endParaRPr>
          </a:p>
        </p:txBody>
      </p:sp>
      <p:grpSp>
        <p:nvGrpSpPr>
          <p:cNvPr id="124" name="object 124"/>
          <p:cNvGrpSpPr/>
          <p:nvPr/>
        </p:nvGrpSpPr>
        <p:grpSpPr>
          <a:xfrm>
            <a:off x="9000001" y="7552803"/>
            <a:ext cx="5615997" cy="2635200"/>
            <a:chOff x="9000001" y="7552803"/>
            <a:chExt cx="5615997" cy="2635200"/>
          </a:xfrm>
        </p:grpSpPr>
        <p:sp>
          <p:nvSpPr>
            <p:cNvPr id="125" name="object 125"/>
            <p:cNvSpPr/>
            <p:nvPr/>
          </p:nvSpPr>
          <p:spPr>
            <a:xfrm>
              <a:off x="13283994" y="7552803"/>
              <a:ext cx="270510" cy="158750"/>
            </a:xfrm>
            <a:custGeom>
              <a:avLst/>
              <a:gdLst/>
              <a:ahLst/>
              <a:cxnLst/>
              <a:rect l="l" t="t" r="r" b="b"/>
              <a:pathLst>
                <a:path w="270509" h="158750">
                  <a:moveTo>
                    <a:pt x="234010" y="0"/>
                  </a:moveTo>
                  <a:lnTo>
                    <a:pt x="36004" y="0"/>
                  </a:lnTo>
                  <a:lnTo>
                    <a:pt x="21988" y="2828"/>
                  </a:lnTo>
                  <a:lnTo>
                    <a:pt x="10544" y="10544"/>
                  </a:lnTo>
                  <a:lnTo>
                    <a:pt x="2828" y="21988"/>
                  </a:lnTo>
                  <a:lnTo>
                    <a:pt x="0" y="36004"/>
                  </a:lnTo>
                  <a:lnTo>
                    <a:pt x="0" y="122402"/>
                  </a:lnTo>
                  <a:lnTo>
                    <a:pt x="2828" y="136411"/>
                  </a:lnTo>
                  <a:lnTo>
                    <a:pt x="10544" y="147851"/>
                  </a:lnTo>
                  <a:lnTo>
                    <a:pt x="21988" y="155565"/>
                  </a:lnTo>
                  <a:lnTo>
                    <a:pt x="36004" y="158394"/>
                  </a:lnTo>
                  <a:lnTo>
                    <a:pt x="234010" y="158394"/>
                  </a:lnTo>
                  <a:lnTo>
                    <a:pt x="248018" y="155565"/>
                  </a:lnTo>
                  <a:lnTo>
                    <a:pt x="259459" y="147851"/>
                  </a:lnTo>
                  <a:lnTo>
                    <a:pt x="267173" y="136411"/>
                  </a:lnTo>
                  <a:lnTo>
                    <a:pt x="270002" y="122402"/>
                  </a:lnTo>
                  <a:lnTo>
                    <a:pt x="270002" y="36004"/>
                  </a:lnTo>
                  <a:lnTo>
                    <a:pt x="267173" y="21988"/>
                  </a:lnTo>
                  <a:lnTo>
                    <a:pt x="259459" y="10544"/>
                  </a:lnTo>
                  <a:lnTo>
                    <a:pt x="248018" y="2828"/>
                  </a:lnTo>
                  <a:lnTo>
                    <a:pt x="234010" y="0"/>
                  </a:lnTo>
                  <a:close/>
                </a:path>
              </a:pathLst>
            </a:custGeom>
            <a:solidFill>
              <a:srgbClr val="2C2F8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" name="object 126"/>
            <p:cNvSpPr/>
            <p:nvPr/>
          </p:nvSpPr>
          <p:spPr>
            <a:xfrm>
              <a:off x="13283994" y="7822804"/>
              <a:ext cx="270510" cy="158750"/>
            </a:xfrm>
            <a:custGeom>
              <a:avLst/>
              <a:gdLst/>
              <a:ahLst/>
              <a:cxnLst/>
              <a:rect l="l" t="t" r="r" b="b"/>
              <a:pathLst>
                <a:path w="270509" h="158750">
                  <a:moveTo>
                    <a:pt x="234010" y="0"/>
                  </a:moveTo>
                  <a:lnTo>
                    <a:pt x="36004" y="0"/>
                  </a:lnTo>
                  <a:lnTo>
                    <a:pt x="21988" y="2828"/>
                  </a:lnTo>
                  <a:lnTo>
                    <a:pt x="10544" y="10544"/>
                  </a:lnTo>
                  <a:lnTo>
                    <a:pt x="2828" y="21988"/>
                  </a:lnTo>
                  <a:lnTo>
                    <a:pt x="0" y="36004"/>
                  </a:lnTo>
                  <a:lnTo>
                    <a:pt x="0" y="122402"/>
                  </a:lnTo>
                  <a:lnTo>
                    <a:pt x="2828" y="136411"/>
                  </a:lnTo>
                  <a:lnTo>
                    <a:pt x="10544" y="147851"/>
                  </a:lnTo>
                  <a:lnTo>
                    <a:pt x="21988" y="155565"/>
                  </a:lnTo>
                  <a:lnTo>
                    <a:pt x="36004" y="158394"/>
                  </a:lnTo>
                  <a:lnTo>
                    <a:pt x="234010" y="158394"/>
                  </a:lnTo>
                  <a:lnTo>
                    <a:pt x="248018" y="155565"/>
                  </a:lnTo>
                  <a:lnTo>
                    <a:pt x="259459" y="147851"/>
                  </a:lnTo>
                  <a:lnTo>
                    <a:pt x="267173" y="136411"/>
                  </a:lnTo>
                  <a:lnTo>
                    <a:pt x="270002" y="122402"/>
                  </a:lnTo>
                  <a:lnTo>
                    <a:pt x="270002" y="36004"/>
                  </a:lnTo>
                  <a:lnTo>
                    <a:pt x="267173" y="21988"/>
                  </a:lnTo>
                  <a:lnTo>
                    <a:pt x="259459" y="10544"/>
                  </a:lnTo>
                  <a:lnTo>
                    <a:pt x="248018" y="2828"/>
                  </a:lnTo>
                  <a:lnTo>
                    <a:pt x="234010" y="0"/>
                  </a:lnTo>
                  <a:close/>
                </a:path>
              </a:pathLst>
            </a:custGeom>
            <a:solidFill>
              <a:srgbClr val="E9BB1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" name="object 127"/>
            <p:cNvSpPr/>
            <p:nvPr/>
          </p:nvSpPr>
          <p:spPr>
            <a:xfrm>
              <a:off x="13283994" y="8089203"/>
              <a:ext cx="270510" cy="158750"/>
            </a:xfrm>
            <a:custGeom>
              <a:avLst/>
              <a:gdLst/>
              <a:ahLst/>
              <a:cxnLst/>
              <a:rect l="l" t="t" r="r" b="b"/>
              <a:pathLst>
                <a:path w="270509" h="158750">
                  <a:moveTo>
                    <a:pt x="234010" y="0"/>
                  </a:moveTo>
                  <a:lnTo>
                    <a:pt x="36004" y="0"/>
                  </a:lnTo>
                  <a:lnTo>
                    <a:pt x="21988" y="2828"/>
                  </a:lnTo>
                  <a:lnTo>
                    <a:pt x="10544" y="10544"/>
                  </a:lnTo>
                  <a:lnTo>
                    <a:pt x="2828" y="21988"/>
                  </a:lnTo>
                  <a:lnTo>
                    <a:pt x="0" y="36004"/>
                  </a:lnTo>
                  <a:lnTo>
                    <a:pt x="0" y="122402"/>
                  </a:lnTo>
                  <a:lnTo>
                    <a:pt x="2828" y="136411"/>
                  </a:lnTo>
                  <a:lnTo>
                    <a:pt x="10544" y="147851"/>
                  </a:lnTo>
                  <a:lnTo>
                    <a:pt x="21988" y="155565"/>
                  </a:lnTo>
                  <a:lnTo>
                    <a:pt x="36004" y="158394"/>
                  </a:lnTo>
                  <a:lnTo>
                    <a:pt x="234010" y="158394"/>
                  </a:lnTo>
                  <a:lnTo>
                    <a:pt x="248018" y="155565"/>
                  </a:lnTo>
                  <a:lnTo>
                    <a:pt x="259459" y="147851"/>
                  </a:lnTo>
                  <a:lnTo>
                    <a:pt x="267173" y="136411"/>
                  </a:lnTo>
                  <a:lnTo>
                    <a:pt x="270002" y="122402"/>
                  </a:lnTo>
                  <a:lnTo>
                    <a:pt x="270002" y="36004"/>
                  </a:lnTo>
                  <a:lnTo>
                    <a:pt x="267173" y="21988"/>
                  </a:lnTo>
                  <a:lnTo>
                    <a:pt x="259459" y="10544"/>
                  </a:lnTo>
                  <a:lnTo>
                    <a:pt x="248018" y="2828"/>
                  </a:lnTo>
                  <a:lnTo>
                    <a:pt x="234010" y="0"/>
                  </a:lnTo>
                  <a:close/>
                </a:path>
              </a:pathLst>
            </a:custGeom>
            <a:solidFill>
              <a:srgbClr val="3E86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" name="object 128"/>
            <p:cNvSpPr/>
            <p:nvPr/>
          </p:nvSpPr>
          <p:spPr>
            <a:xfrm>
              <a:off x="13283994" y="8348403"/>
              <a:ext cx="270510" cy="158750"/>
            </a:xfrm>
            <a:custGeom>
              <a:avLst/>
              <a:gdLst/>
              <a:ahLst/>
              <a:cxnLst/>
              <a:rect l="l" t="t" r="r" b="b"/>
              <a:pathLst>
                <a:path w="270509" h="158750">
                  <a:moveTo>
                    <a:pt x="234010" y="0"/>
                  </a:moveTo>
                  <a:lnTo>
                    <a:pt x="36004" y="0"/>
                  </a:lnTo>
                  <a:lnTo>
                    <a:pt x="21988" y="2828"/>
                  </a:lnTo>
                  <a:lnTo>
                    <a:pt x="10544" y="10544"/>
                  </a:lnTo>
                  <a:lnTo>
                    <a:pt x="2828" y="21988"/>
                  </a:lnTo>
                  <a:lnTo>
                    <a:pt x="0" y="36004"/>
                  </a:lnTo>
                  <a:lnTo>
                    <a:pt x="0" y="122402"/>
                  </a:lnTo>
                  <a:lnTo>
                    <a:pt x="2828" y="136411"/>
                  </a:lnTo>
                  <a:lnTo>
                    <a:pt x="10544" y="147851"/>
                  </a:lnTo>
                  <a:lnTo>
                    <a:pt x="21988" y="155565"/>
                  </a:lnTo>
                  <a:lnTo>
                    <a:pt x="36004" y="158394"/>
                  </a:lnTo>
                  <a:lnTo>
                    <a:pt x="234010" y="158394"/>
                  </a:lnTo>
                  <a:lnTo>
                    <a:pt x="248018" y="155565"/>
                  </a:lnTo>
                  <a:lnTo>
                    <a:pt x="259459" y="147851"/>
                  </a:lnTo>
                  <a:lnTo>
                    <a:pt x="267173" y="136411"/>
                  </a:lnTo>
                  <a:lnTo>
                    <a:pt x="270002" y="122402"/>
                  </a:lnTo>
                  <a:lnTo>
                    <a:pt x="270002" y="36004"/>
                  </a:lnTo>
                  <a:lnTo>
                    <a:pt x="267173" y="21988"/>
                  </a:lnTo>
                  <a:lnTo>
                    <a:pt x="259459" y="10544"/>
                  </a:lnTo>
                  <a:lnTo>
                    <a:pt x="248018" y="2828"/>
                  </a:lnTo>
                  <a:lnTo>
                    <a:pt x="234010" y="0"/>
                  </a:lnTo>
                  <a:close/>
                </a:path>
              </a:pathLst>
            </a:custGeom>
            <a:solidFill>
              <a:srgbClr val="D8E0E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9" name="object 1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947993" y="8694001"/>
              <a:ext cx="1668005" cy="1494002"/>
            </a:xfrm>
            <a:prstGeom prst="rect">
              <a:avLst/>
            </a:prstGeom>
          </p:spPr>
        </p:pic>
        <p:sp>
          <p:nvSpPr>
            <p:cNvPr id="130" name="object 130"/>
            <p:cNvSpPr/>
            <p:nvPr/>
          </p:nvSpPr>
          <p:spPr>
            <a:xfrm>
              <a:off x="9000001" y="9738003"/>
              <a:ext cx="3384550" cy="393700"/>
            </a:xfrm>
            <a:custGeom>
              <a:avLst/>
              <a:gdLst/>
              <a:ahLst/>
              <a:cxnLst/>
              <a:rect l="l" t="t" r="r" b="b"/>
              <a:pathLst>
                <a:path w="3384550" h="313690">
                  <a:moveTo>
                    <a:pt x="3278251" y="0"/>
                  </a:moveTo>
                  <a:lnTo>
                    <a:pt x="105752" y="0"/>
                  </a:lnTo>
                  <a:lnTo>
                    <a:pt x="64588" y="8310"/>
                  </a:lnTo>
                  <a:lnTo>
                    <a:pt x="30973" y="30973"/>
                  </a:lnTo>
                  <a:lnTo>
                    <a:pt x="8310" y="64588"/>
                  </a:lnTo>
                  <a:lnTo>
                    <a:pt x="0" y="105752"/>
                  </a:lnTo>
                  <a:lnTo>
                    <a:pt x="0" y="207441"/>
                  </a:lnTo>
                  <a:lnTo>
                    <a:pt x="8310" y="248606"/>
                  </a:lnTo>
                  <a:lnTo>
                    <a:pt x="30973" y="282220"/>
                  </a:lnTo>
                  <a:lnTo>
                    <a:pt x="64588" y="304884"/>
                  </a:lnTo>
                  <a:lnTo>
                    <a:pt x="105752" y="313194"/>
                  </a:lnTo>
                  <a:lnTo>
                    <a:pt x="3278251" y="313194"/>
                  </a:lnTo>
                  <a:lnTo>
                    <a:pt x="3319410" y="304884"/>
                  </a:lnTo>
                  <a:lnTo>
                    <a:pt x="3353025" y="282220"/>
                  </a:lnTo>
                  <a:lnTo>
                    <a:pt x="3375691" y="248606"/>
                  </a:lnTo>
                  <a:lnTo>
                    <a:pt x="3384003" y="207441"/>
                  </a:lnTo>
                  <a:lnTo>
                    <a:pt x="3384003" y="105752"/>
                  </a:lnTo>
                  <a:lnTo>
                    <a:pt x="3375691" y="64588"/>
                  </a:lnTo>
                  <a:lnTo>
                    <a:pt x="3353025" y="30973"/>
                  </a:lnTo>
                  <a:lnTo>
                    <a:pt x="3319410" y="8310"/>
                  </a:lnTo>
                  <a:lnTo>
                    <a:pt x="3278251" y="0"/>
                  </a:lnTo>
                  <a:close/>
                </a:path>
              </a:pathLst>
            </a:custGeom>
            <a:solidFill>
              <a:srgbClr val="3E86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1" name="object 131"/>
          <p:cNvSpPr txBox="1"/>
          <p:nvPr/>
        </p:nvSpPr>
        <p:spPr>
          <a:xfrm>
            <a:off x="9170306" y="9797077"/>
            <a:ext cx="3152775" cy="278281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Decision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to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continue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on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SEN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register</a:t>
            </a:r>
            <a:r>
              <a:rPr sz="85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or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revert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back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to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 Stage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1</a:t>
            </a:r>
            <a:r>
              <a:rPr lang="en-GB" sz="850" spc="-25" dirty="0">
                <a:solidFill>
                  <a:srgbClr val="FFFFFF"/>
                </a:solidFill>
                <a:latin typeface="Tahoma"/>
                <a:cs typeface="Tahoma"/>
              </a:rPr>
              <a:t> monitoring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.</a:t>
            </a:r>
            <a:endParaRPr sz="850" dirty="0">
              <a:latin typeface="Tahoma"/>
              <a:cs typeface="Tahoma"/>
            </a:endParaRPr>
          </a:p>
        </p:txBody>
      </p:sp>
      <p:sp>
        <p:nvSpPr>
          <p:cNvPr id="132" name="object 132"/>
          <p:cNvSpPr/>
          <p:nvPr/>
        </p:nvSpPr>
        <p:spPr>
          <a:xfrm>
            <a:off x="6407291" y="5058001"/>
            <a:ext cx="1022350" cy="1022350"/>
          </a:xfrm>
          <a:custGeom>
            <a:avLst/>
            <a:gdLst/>
            <a:ahLst/>
            <a:cxnLst/>
            <a:rect l="l" t="t" r="r" b="b"/>
            <a:pathLst>
              <a:path w="1022350" h="1022350">
                <a:moveTo>
                  <a:pt x="511136" y="0"/>
                </a:moveTo>
                <a:lnTo>
                  <a:pt x="461910" y="2339"/>
                </a:lnTo>
                <a:lnTo>
                  <a:pt x="414008" y="9216"/>
                </a:lnTo>
                <a:lnTo>
                  <a:pt x="367644" y="20416"/>
                </a:lnTo>
                <a:lnTo>
                  <a:pt x="323032" y="35725"/>
                </a:lnTo>
                <a:lnTo>
                  <a:pt x="280387" y="54928"/>
                </a:lnTo>
                <a:lnTo>
                  <a:pt x="239922" y="77811"/>
                </a:lnTo>
                <a:lnTo>
                  <a:pt x="201852" y="104160"/>
                </a:lnTo>
                <a:lnTo>
                  <a:pt x="166392" y="133761"/>
                </a:lnTo>
                <a:lnTo>
                  <a:pt x="133755" y="166399"/>
                </a:lnTo>
                <a:lnTo>
                  <a:pt x="104155" y="201860"/>
                </a:lnTo>
                <a:lnTo>
                  <a:pt x="77807" y="239931"/>
                </a:lnTo>
                <a:lnTo>
                  <a:pt x="54925" y="280397"/>
                </a:lnTo>
                <a:lnTo>
                  <a:pt x="35723" y="323043"/>
                </a:lnTo>
                <a:lnTo>
                  <a:pt x="20415" y="367655"/>
                </a:lnTo>
                <a:lnTo>
                  <a:pt x="9216" y="414020"/>
                </a:lnTo>
                <a:lnTo>
                  <a:pt x="2339" y="461923"/>
                </a:lnTo>
                <a:lnTo>
                  <a:pt x="0" y="511149"/>
                </a:lnTo>
                <a:lnTo>
                  <a:pt x="2339" y="560375"/>
                </a:lnTo>
                <a:lnTo>
                  <a:pt x="9216" y="608278"/>
                </a:lnTo>
                <a:lnTo>
                  <a:pt x="20415" y="654642"/>
                </a:lnTo>
                <a:lnTo>
                  <a:pt x="35723" y="699254"/>
                </a:lnTo>
                <a:lnTo>
                  <a:pt x="54925" y="741899"/>
                </a:lnTo>
                <a:lnTo>
                  <a:pt x="77807" y="782363"/>
                </a:lnTo>
                <a:lnTo>
                  <a:pt x="104155" y="820433"/>
                </a:lnTo>
                <a:lnTo>
                  <a:pt x="133755" y="855894"/>
                </a:lnTo>
                <a:lnTo>
                  <a:pt x="166392" y="888531"/>
                </a:lnTo>
                <a:lnTo>
                  <a:pt x="201852" y="918130"/>
                </a:lnTo>
                <a:lnTo>
                  <a:pt x="239922" y="944478"/>
                </a:lnTo>
                <a:lnTo>
                  <a:pt x="280387" y="967360"/>
                </a:lnTo>
                <a:lnTo>
                  <a:pt x="323032" y="986562"/>
                </a:lnTo>
                <a:lnTo>
                  <a:pt x="367644" y="1001870"/>
                </a:lnTo>
                <a:lnTo>
                  <a:pt x="414008" y="1013070"/>
                </a:lnTo>
                <a:lnTo>
                  <a:pt x="461910" y="1019946"/>
                </a:lnTo>
                <a:lnTo>
                  <a:pt x="511136" y="1022286"/>
                </a:lnTo>
                <a:lnTo>
                  <a:pt x="560363" y="1019946"/>
                </a:lnTo>
                <a:lnTo>
                  <a:pt x="608265" y="1013070"/>
                </a:lnTo>
                <a:lnTo>
                  <a:pt x="654629" y="1001870"/>
                </a:lnTo>
                <a:lnTo>
                  <a:pt x="699241" y="986562"/>
                </a:lnTo>
                <a:lnTo>
                  <a:pt x="741886" y="967360"/>
                </a:lnTo>
                <a:lnTo>
                  <a:pt x="782351" y="944478"/>
                </a:lnTo>
                <a:lnTo>
                  <a:pt x="820420" y="918130"/>
                </a:lnTo>
                <a:lnTo>
                  <a:pt x="855881" y="888531"/>
                </a:lnTo>
                <a:lnTo>
                  <a:pt x="888518" y="855894"/>
                </a:lnTo>
                <a:lnTo>
                  <a:pt x="918118" y="820433"/>
                </a:lnTo>
                <a:lnTo>
                  <a:pt x="944466" y="782363"/>
                </a:lnTo>
                <a:lnTo>
                  <a:pt x="967348" y="741899"/>
                </a:lnTo>
                <a:lnTo>
                  <a:pt x="986550" y="699254"/>
                </a:lnTo>
                <a:lnTo>
                  <a:pt x="1001858" y="654642"/>
                </a:lnTo>
                <a:lnTo>
                  <a:pt x="1013057" y="608278"/>
                </a:lnTo>
                <a:lnTo>
                  <a:pt x="1019933" y="560375"/>
                </a:lnTo>
                <a:lnTo>
                  <a:pt x="1022273" y="511149"/>
                </a:lnTo>
                <a:lnTo>
                  <a:pt x="1019933" y="461923"/>
                </a:lnTo>
                <a:lnTo>
                  <a:pt x="1013057" y="414020"/>
                </a:lnTo>
                <a:lnTo>
                  <a:pt x="1001858" y="367655"/>
                </a:lnTo>
                <a:lnTo>
                  <a:pt x="986550" y="323043"/>
                </a:lnTo>
                <a:lnTo>
                  <a:pt x="967348" y="280397"/>
                </a:lnTo>
                <a:lnTo>
                  <a:pt x="944466" y="239931"/>
                </a:lnTo>
                <a:lnTo>
                  <a:pt x="918118" y="201860"/>
                </a:lnTo>
                <a:lnTo>
                  <a:pt x="888518" y="166399"/>
                </a:lnTo>
                <a:lnTo>
                  <a:pt x="855881" y="133761"/>
                </a:lnTo>
                <a:lnTo>
                  <a:pt x="820420" y="104160"/>
                </a:lnTo>
                <a:lnTo>
                  <a:pt x="782351" y="77811"/>
                </a:lnTo>
                <a:lnTo>
                  <a:pt x="741886" y="54928"/>
                </a:lnTo>
                <a:lnTo>
                  <a:pt x="699241" y="35725"/>
                </a:lnTo>
                <a:lnTo>
                  <a:pt x="654629" y="20416"/>
                </a:lnTo>
                <a:lnTo>
                  <a:pt x="608265" y="9216"/>
                </a:lnTo>
                <a:lnTo>
                  <a:pt x="560363" y="2339"/>
                </a:lnTo>
                <a:lnTo>
                  <a:pt x="511136" y="0"/>
                </a:lnTo>
                <a:close/>
              </a:path>
            </a:pathLst>
          </a:custGeom>
          <a:solidFill>
            <a:srgbClr val="95A6B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 txBox="1"/>
          <p:nvPr/>
        </p:nvSpPr>
        <p:spPr>
          <a:xfrm>
            <a:off x="6590571" y="5249960"/>
            <a:ext cx="662305" cy="6076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4445" algn="ctr">
              <a:lnSpc>
                <a:spcPct val="101800"/>
              </a:lnSpc>
              <a:spcBef>
                <a:spcPts val="95"/>
              </a:spcBef>
            </a:pPr>
            <a:r>
              <a:rPr sz="1250" b="1" spc="-10" dirty="0">
                <a:solidFill>
                  <a:srgbClr val="FFFFFF"/>
                </a:solidFill>
                <a:latin typeface="Tahoma"/>
                <a:cs typeface="Tahoma"/>
              </a:rPr>
              <a:t>Quality </a:t>
            </a:r>
            <a:r>
              <a:rPr sz="1250" b="1" spc="-20" dirty="0">
                <a:solidFill>
                  <a:srgbClr val="FFFFFF"/>
                </a:solidFill>
                <a:latin typeface="Tahoma"/>
                <a:cs typeface="Tahoma"/>
              </a:rPr>
              <a:t>First </a:t>
            </a:r>
            <a:r>
              <a:rPr sz="1250" b="1" spc="-95" dirty="0">
                <a:solidFill>
                  <a:srgbClr val="FFFFFF"/>
                </a:solidFill>
                <a:latin typeface="Tahoma"/>
                <a:cs typeface="Tahoma"/>
              </a:rPr>
              <a:t>Teaching</a:t>
            </a:r>
            <a:endParaRPr sz="1250" dirty="0">
              <a:latin typeface="Tahoma"/>
              <a:cs typeface="Tahoma"/>
            </a:endParaRPr>
          </a:p>
        </p:txBody>
      </p:sp>
      <p:sp>
        <p:nvSpPr>
          <p:cNvPr id="134" name="object 134"/>
          <p:cNvSpPr/>
          <p:nvPr/>
        </p:nvSpPr>
        <p:spPr>
          <a:xfrm>
            <a:off x="7754119" y="5017034"/>
            <a:ext cx="1022350" cy="1022350"/>
          </a:xfrm>
          <a:custGeom>
            <a:avLst/>
            <a:gdLst/>
            <a:ahLst/>
            <a:cxnLst/>
            <a:rect l="l" t="t" r="r" b="b"/>
            <a:pathLst>
              <a:path w="1022350" h="1022350">
                <a:moveTo>
                  <a:pt x="511136" y="0"/>
                </a:moveTo>
                <a:lnTo>
                  <a:pt x="461910" y="2339"/>
                </a:lnTo>
                <a:lnTo>
                  <a:pt x="414008" y="9216"/>
                </a:lnTo>
                <a:lnTo>
                  <a:pt x="367644" y="20416"/>
                </a:lnTo>
                <a:lnTo>
                  <a:pt x="323032" y="35725"/>
                </a:lnTo>
                <a:lnTo>
                  <a:pt x="280387" y="54928"/>
                </a:lnTo>
                <a:lnTo>
                  <a:pt x="239922" y="77811"/>
                </a:lnTo>
                <a:lnTo>
                  <a:pt x="201852" y="104160"/>
                </a:lnTo>
                <a:lnTo>
                  <a:pt x="166392" y="133761"/>
                </a:lnTo>
                <a:lnTo>
                  <a:pt x="133755" y="166399"/>
                </a:lnTo>
                <a:lnTo>
                  <a:pt x="104155" y="201860"/>
                </a:lnTo>
                <a:lnTo>
                  <a:pt x="77807" y="239931"/>
                </a:lnTo>
                <a:lnTo>
                  <a:pt x="54925" y="280397"/>
                </a:lnTo>
                <a:lnTo>
                  <a:pt x="35723" y="323043"/>
                </a:lnTo>
                <a:lnTo>
                  <a:pt x="20415" y="367655"/>
                </a:lnTo>
                <a:lnTo>
                  <a:pt x="9216" y="414020"/>
                </a:lnTo>
                <a:lnTo>
                  <a:pt x="2339" y="461923"/>
                </a:lnTo>
                <a:lnTo>
                  <a:pt x="0" y="511149"/>
                </a:lnTo>
                <a:lnTo>
                  <a:pt x="2339" y="560375"/>
                </a:lnTo>
                <a:lnTo>
                  <a:pt x="9216" y="608278"/>
                </a:lnTo>
                <a:lnTo>
                  <a:pt x="20415" y="654642"/>
                </a:lnTo>
                <a:lnTo>
                  <a:pt x="35723" y="699254"/>
                </a:lnTo>
                <a:lnTo>
                  <a:pt x="54925" y="741899"/>
                </a:lnTo>
                <a:lnTo>
                  <a:pt x="77807" y="782363"/>
                </a:lnTo>
                <a:lnTo>
                  <a:pt x="104155" y="820433"/>
                </a:lnTo>
                <a:lnTo>
                  <a:pt x="133755" y="855894"/>
                </a:lnTo>
                <a:lnTo>
                  <a:pt x="166392" y="888531"/>
                </a:lnTo>
                <a:lnTo>
                  <a:pt x="201852" y="918130"/>
                </a:lnTo>
                <a:lnTo>
                  <a:pt x="239922" y="944478"/>
                </a:lnTo>
                <a:lnTo>
                  <a:pt x="280387" y="967360"/>
                </a:lnTo>
                <a:lnTo>
                  <a:pt x="323032" y="986562"/>
                </a:lnTo>
                <a:lnTo>
                  <a:pt x="367644" y="1001870"/>
                </a:lnTo>
                <a:lnTo>
                  <a:pt x="414008" y="1013070"/>
                </a:lnTo>
                <a:lnTo>
                  <a:pt x="461910" y="1019946"/>
                </a:lnTo>
                <a:lnTo>
                  <a:pt x="511136" y="1022286"/>
                </a:lnTo>
                <a:lnTo>
                  <a:pt x="560363" y="1019946"/>
                </a:lnTo>
                <a:lnTo>
                  <a:pt x="608265" y="1013070"/>
                </a:lnTo>
                <a:lnTo>
                  <a:pt x="654629" y="1001870"/>
                </a:lnTo>
                <a:lnTo>
                  <a:pt x="699241" y="986562"/>
                </a:lnTo>
                <a:lnTo>
                  <a:pt x="741886" y="967360"/>
                </a:lnTo>
                <a:lnTo>
                  <a:pt x="782351" y="944478"/>
                </a:lnTo>
                <a:lnTo>
                  <a:pt x="820420" y="918130"/>
                </a:lnTo>
                <a:lnTo>
                  <a:pt x="855881" y="888531"/>
                </a:lnTo>
                <a:lnTo>
                  <a:pt x="888518" y="855894"/>
                </a:lnTo>
                <a:lnTo>
                  <a:pt x="918118" y="820433"/>
                </a:lnTo>
                <a:lnTo>
                  <a:pt x="944466" y="782363"/>
                </a:lnTo>
                <a:lnTo>
                  <a:pt x="967348" y="741899"/>
                </a:lnTo>
                <a:lnTo>
                  <a:pt x="986550" y="699254"/>
                </a:lnTo>
                <a:lnTo>
                  <a:pt x="1001858" y="654642"/>
                </a:lnTo>
                <a:lnTo>
                  <a:pt x="1013057" y="608278"/>
                </a:lnTo>
                <a:lnTo>
                  <a:pt x="1019933" y="560375"/>
                </a:lnTo>
                <a:lnTo>
                  <a:pt x="1022273" y="511149"/>
                </a:lnTo>
                <a:lnTo>
                  <a:pt x="1019933" y="461923"/>
                </a:lnTo>
                <a:lnTo>
                  <a:pt x="1013057" y="414020"/>
                </a:lnTo>
                <a:lnTo>
                  <a:pt x="1001858" y="367655"/>
                </a:lnTo>
                <a:lnTo>
                  <a:pt x="986550" y="323043"/>
                </a:lnTo>
                <a:lnTo>
                  <a:pt x="967348" y="280397"/>
                </a:lnTo>
                <a:lnTo>
                  <a:pt x="944466" y="239931"/>
                </a:lnTo>
                <a:lnTo>
                  <a:pt x="918118" y="201860"/>
                </a:lnTo>
                <a:lnTo>
                  <a:pt x="888518" y="166399"/>
                </a:lnTo>
                <a:lnTo>
                  <a:pt x="855881" y="133761"/>
                </a:lnTo>
                <a:lnTo>
                  <a:pt x="820420" y="104160"/>
                </a:lnTo>
                <a:lnTo>
                  <a:pt x="782351" y="77811"/>
                </a:lnTo>
                <a:lnTo>
                  <a:pt x="741886" y="54928"/>
                </a:lnTo>
                <a:lnTo>
                  <a:pt x="699241" y="35725"/>
                </a:lnTo>
                <a:lnTo>
                  <a:pt x="654629" y="20416"/>
                </a:lnTo>
                <a:lnTo>
                  <a:pt x="608265" y="9216"/>
                </a:lnTo>
                <a:lnTo>
                  <a:pt x="560363" y="2339"/>
                </a:lnTo>
                <a:lnTo>
                  <a:pt x="511136" y="0"/>
                </a:lnTo>
                <a:close/>
              </a:path>
            </a:pathLst>
          </a:custGeom>
          <a:solidFill>
            <a:srgbClr val="95A6B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 txBox="1"/>
          <p:nvPr/>
        </p:nvSpPr>
        <p:spPr>
          <a:xfrm>
            <a:off x="7975603" y="5284578"/>
            <a:ext cx="636001" cy="37907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9230" marR="5080" indent="-177165">
              <a:lnSpc>
                <a:spcPct val="101299"/>
              </a:lnSpc>
              <a:spcBef>
                <a:spcPts val="95"/>
              </a:spcBef>
            </a:pPr>
            <a:r>
              <a:rPr sz="1450" b="1" spc="-120" dirty="0">
                <a:solidFill>
                  <a:srgbClr val="FFFFFF"/>
                </a:solidFill>
                <a:latin typeface="Tahoma"/>
                <a:cs typeface="Tahoma"/>
              </a:rPr>
              <a:t>Stage </a:t>
            </a:r>
            <a:r>
              <a:rPr sz="1450" b="1" spc="-50" dirty="0">
                <a:solidFill>
                  <a:srgbClr val="FFFFFF"/>
                </a:solidFill>
                <a:latin typeface="Tahoma"/>
                <a:cs typeface="Tahoma"/>
              </a:rPr>
              <a:t>1</a:t>
            </a:r>
            <a:endParaRPr lang="en-GB" sz="1450" b="1" spc="-50" dirty="0">
              <a:solidFill>
                <a:srgbClr val="FFFFFF"/>
              </a:solidFill>
              <a:latin typeface="Tahoma"/>
              <a:cs typeface="Tahoma"/>
            </a:endParaRPr>
          </a:p>
          <a:p>
            <a:pPr marL="189230" marR="5080" indent="-177165">
              <a:lnSpc>
                <a:spcPct val="101299"/>
              </a:lnSpc>
              <a:spcBef>
                <a:spcPts val="95"/>
              </a:spcBef>
            </a:pPr>
            <a:r>
              <a:rPr lang="en-GB" sz="900" b="1" spc="-50" dirty="0">
                <a:solidFill>
                  <a:srgbClr val="FFFFFF"/>
                </a:solidFill>
                <a:latin typeface="Tahoma"/>
                <a:cs typeface="Tahoma"/>
              </a:rPr>
              <a:t>Monitoring</a:t>
            </a:r>
            <a:endParaRPr sz="900" dirty="0">
              <a:latin typeface="Tahoma"/>
              <a:cs typeface="Tahoma"/>
            </a:endParaRPr>
          </a:p>
        </p:txBody>
      </p:sp>
      <p:sp>
        <p:nvSpPr>
          <p:cNvPr id="136" name="object 136"/>
          <p:cNvSpPr/>
          <p:nvPr/>
        </p:nvSpPr>
        <p:spPr>
          <a:xfrm>
            <a:off x="7693959" y="6341144"/>
            <a:ext cx="1022350" cy="1022350"/>
          </a:xfrm>
          <a:custGeom>
            <a:avLst/>
            <a:gdLst/>
            <a:ahLst/>
            <a:cxnLst/>
            <a:rect l="l" t="t" r="r" b="b"/>
            <a:pathLst>
              <a:path w="1022350" h="1022350">
                <a:moveTo>
                  <a:pt x="511136" y="0"/>
                </a:moveTo>
                <a:lnTo>
                  <a:pt x="461910" y="2339"/>
                </a:lnTo>
                <a:lnTo>
                  <a:pt x="414008" y="9216"/>
                </a:lnTo>
                <a:lnTo>
                  <a:pt x="367644" y="20416"/>
                </a:lnTo>
                <a:lnTo>
                  <a:pt x="323032" y="35725"/>
                </a:lnTo>
                <a:lnTo>
                  <a:pt x="280387" y="54928"/>
                </a:lnTo>
                <a:lnTo>
                  <a:pt x="239922" y="77811"/>
                </a:lnTo>
                <a:lnTo>
                  <a:pt x="201852" y="104160"/>
                </a:lnTo>
                <a:lnTo>
                  <a:pt x="166392" y="133761"/>
                </a:lnTo>
                <a:lnTo>
                  <a:pt x="133755" y="166399"/>
                </a:lnTo>
                <a:lnTo>
                  <a:pt x="104155" y="201860"/>
                </a:lnTo>
                <a:lnTo>
                  <a:pt x="77807" y="239931"/>
                </a:lnTo>
                <a:lnTo>
                  <a:pt x="54925" y="280397"/>
                </a:lnTo>
                <a:lnTo>
                  <a:pt x="35723" y="323043"/>
                </a:lnTo>
                <a:lnTo>
                  <a:pt x="20415" y="367655"/>
                </a:lnTo>
                <a:lnTo>
                  <a:pt x="9216" y="414020"/>
                </a:lnTo>
                <a:lnTo>
                  <a:pt x="2339" y="461923"/>
                </a:lnTo>
                <a:lnTo>
                  <a:pt x="0" y="511149"/>
                </a:lnTo>
                <a:lnTo>
                  <a:pt x="2339" y="560375"/>
                </a:lnTo>
                <a:lnTo>
                  <a:pt x="9216" y="608278"/>
                </a:lnTo>
                <a:lnTo>
                  <a:pt x="20415" y="654642"/>
                </a:lnTo>
                <a:lnTo>
                  <a:pt x="35723" y="699254"/>
                </a:lnTo>
                <a:lnTo>
                  <a:pt x="54925" y="741899"/>
                </a:lnTo>
                <a:lnTo>
                  <a:pt x="77807" y="782363"/>
                </a:lnTo>
                <a:lnTo>
                  <a:pt x="104155" y="820433"/>
                </a:lnTo>
                <a:lnTo>
                  <a:pt x="133755" y="855894"/>
                </a:lnTo>
                <a:lnTo>
                  <a:pt x="166392" y="888531"/>
                </a:lnTo>
                <a:lnTo>
                  <a:pt x="201852" y="918130"/>
                </a:lnTo>
                <a:lnTo>
                  <a:pt x="239922" y="944478"/>
                </a:lnTo>
                <a:lnTo>
                  <a:pt x="280387" y="967360"/>
                </a:lnTo>
                <a:lnTo>
                  <a:pt x="323032" y="986562"/>
                </a:lnTo>
                <a:lnTo>
                  <a:pt x="367644" y="1001870"/>
                </a:lnTo>
                <a:lnTo>
                  <a:pt x="414008" y="1013070"/>
                </a:lnTo>
                <a:lnTo>
                  <a:pt x="461910" y="1019946"/>
                </a:lnTo>
                <a:lnTo>
                  <a:pt x="511136" y="1022286"/>
                </a:lnTo>
                <a:lnTo>
                  <a:pt x="560363" y="1019946"/>
                </a:lnTo>
                <a:lnTo>
                  <a:pt x="608265" y="1013070"/>
                </a:lnTo>
                <a:lnTo>
                  <a:pt x="654629" y="1001870"/>
                </a:lnTo>
                <a:lnTo>
                  <a:pt x="699241" y="986562"/>
                </a:lnTo>
                <a:lnTo>
                  <a:pt x="741886" y="967360"/>
                </a:lnTo>
                <a:lnTo>
                  <a:pt x="782351" y="944478"/>
                </a:lnTo>
                <a:lnTo>
                  <a:pt x="820420" y="918130"/>
                </a:lnTo>
                <a:lnTo>
                  <a:pt x="855881" y="888531"/>
                </a:lnTo>
                <a:lnTo>
                  <a:pt x="888518" y="855894"/>
                </a:lnTo>
                <a:lnTo>
                  <a:pt x="918118" y="820433"/>
                </a:lnTo>
                <a:lnTo>
                  <a:pt x="944466" y="782363"/>
                </a:lnTo>
                <a:lnTo>
                  <a:pt x="967348" y="741899"/>
                </a:lnTo>
                <a:lnTo>
                  <a:pt x="986550" y="699254"/>
                </a:lnTo>
                <a:lnTo>
                  <a:pt x="1001858" y="654642"/>
                </a:lnTo>
                <a:lnTo>
                  <a:pt x="1013057" y="608278"/>
                </a:lnTo>
                <a:lnTo>
                  <a:pt x="1019933" y="560375"/>
                </a:lnTo>
                <a:lnTo>
                  <a:pt x="1022273" y="511149"/>
                </a:lnTo>
                <a:lnTo>
                  <a:pt x="1019933" y="461923"/>
                </a:lnTo>
                <a:lnTo>
                  <a:pt x="1013057" y="414020"/>
                </a:lnTo>
                <a:lnTo>
                  <a:pt x="1001858" y="367655"/>
                </a:lnTo>
                <a:lnTo>
                  <a:pt x="986550" y="323043"/>
                </a:lnTo>
                <a:lnTo>
                  <a:pt x="967348" y="280397"/>
                </a:lnTo>
                <a:lnTo>
                  <a:pt x="944466" y="239931"/>
                </a:lnTo>
                <a:lnTo>
                  <a:pt x="918118" y="201860"/>
                </a:lnTo>
                <a:lnTo>
                  <a:pt x="888518" y="166399"/>
                </a:lnTo>
                <a:lnTo>
                  <a:pt x="855881" y="133761"/>
                </a:lnTo>
                <a:lnTo>
                  <a:pt x="820420" y="104160"/>
                </a:lnTo>
                <a:lnTo>
                  <a:pt x="782351" y="77811"/>
                </a:lnTo>
                <a:lnTo>
                  <a:pt x="741886" y="54928"/>
                </a:lnTo>
                <a:lnTo>
                  <a:pt x="699241" y="35725"/>
                </a:lnTo>
                <a:lnTo>
                  <a:pt x="654629" y="20416"/>
                </a:lnTo>
                <a:lnTo>
                  <a:pt x="608265" y="9216"/>
                </a:lnTo>
                <a:lnTo>
                  <a:pt x="560363" y="2339"/>
                </a:lnTo>
                <a:lnTo>
                  <a:pt x="511136" y="0"/>
                </a:lnTo>
                <a:close/>
              </a:path>
            </a:pathLst>
          </a:custGeom>
          <a:solidFill>
            <a:srgbClr val="95A6B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 txBox="1"/>
          <p:nvPr/>
        </p:nvSpPr>
        <p:spPr>
          <a:xfrm>
            <a:off x="7975603" y="6467671"/>
            <a:ext cx="487680" cy="249554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450" b="1" spc="-100" dirty="0">
                <a:solidFill>
                  <a:srgbClr val="FFFFFF"/>
                </a:solidFill>
                <a:latin typeface="Tahoma"/>
                <a:cs typeface="Tahoma"/>
              </a:rPr>
              <a:t>Stage</a:t>
            </a:r>
            <a:endParaRPr sz="1450" dirty="0">
              <a:latin typeface="Tahoma"/>
              <a:cs typeface="Tahoma"/>
            </a:endParaRPr>
          </a:p>
        </p:txBody>
      </p:sp>
      <p:sp>
        <p:nvSpPr>
          <p:cNvPr id="138" name="object 138"/>
          <p:cNvSpPr txBox="1"/>
          <p:nvPr/>
        </p:nvSpPr>
        <p:spPr>
          <a:xfrm>
            <a:off x="8039554" y="6724664"/>
            <a:ext cx="487680" cy="473847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en-GB" sz="1450" b="1" spc="-75" dirty="0">
                <a:solidFill>
                  <a:srgbClr val="FFFFFF"/>
                </a:solidFill>
                <a:latin typeface="Tahoma"/>
                <a:cs typeface="Tahoma"/>
              </a:rPr>
              <a:t>  </a:t>
            </a:r>
            <a:r>
              <a:rPr sz="1450" b="1" spc="-75" dirty="0">
                <a:solidFill>
                  <a:srgbClr val="FFFFFF"/>
                </a:solidFill>
                <a:latin typeface="Tahoma"/>
                <a:cs typeface="Tahoma"/>
              </a:rPr>
              <a:t>2</a:t>
            </a:r>
            <a:endParaRPr lang="en-GB" sz="1450" b="1" spc="-75" dirty="0">
              <a:solidFill>
                <a:srgbClr val="FFFFFF"/>
              </a:solidFill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en-GB" sz="1450" b="1" spc="-75" dirty="0">
                <a:solidFill>
                  <a:srgbClr val="FFFFFF"/>
                </a:solidFill>
                <a:latin typeface="Tahoma"/>
                <a:cs typeface="Tahoma"/>
              </a:rPr>
              <a:t>SEN</a:t>
            </a:r>
            <a:endParaRPr sz="1450" dirty="0">
              <a:latin typeface="Tahoma"/>
              <a:cs typeface="Tahoma"/>
            </a:endParaRPr>
          </a:p>
        </p:txBody>
      </p:sp>
      <p:sp>
        <p:nvSpPr>
          <p:cNvPr id="139" name="object 139"/>
          <p:cNvSpPr/>
          <p:nvPr/>
        </p:nvSpPr>
        <p:spPr>
          <a:xfrm>
            <a:off x="6392865" y="6283725"/>
            <a:ext cx="1022350" cy="1022350"/>
          </a:xfrm>
          <a:custGeom>
            <a:avLst/>
            <a:gdLst/>
            <a:ahLst/>
            <a:cxnLst/>
            <a:rect l="l" t="t" r="r" b="b"/>
            <a:pathLst>
              <a:path w="1022350" h="1022350">
                <a:moveTo>
                  <a:pt x="511136" y="0"/>
                </a:moveTo>
                <a:lnTo>
                  <a:pt x="461910" y="2339"/>
                </a:lnTo>
                <a:lnTo>
                  <a:pt x="414008" y="9216"/>
                </a:lnTo>
                <a:lnTo>
                  <a:pt x="367644" y="20416"/>
                </a:lnTo>
                <a:lnTo>
                  <a:pt x="323032" y="35725"/>
                </a:lnTo>
                <a:lnTo>
                  <a:pt x="280387" y="54928"/>
                </a:lnTo>
                <a:lnTo>
                  <a:pt x="239922" y="77811"/>
                </a:lnTo>
                <a:lnTo>
                  <a:pt x="201852" y="104160"/>
                </a:lnTo>
                <a:lnTo>
                  <a:pt x="166392" y="133761"/>
                </a:lnTo>
                <a:lnTo>
                  <a:pt x="133755" y="166399"/>
                </a:lnTo>
                <a:lnTo>
                  <a:pt x="104155" y="201860"/>
                </a:lnTo>
                <a:lnTo>
                  <a:pt x="77807" y="239931"/>
                </a:lnTo>
                <a:lnTo>
                  <a:pt x="54925" y="280397"/>
                </a:lnTo>
                <a:lnTo>
                  <a:pt x="35723" y="323043"/>
                </a:lnTo>
                <a:lnTo>
                  <a:pt x="20415" y="367655"/>
                </a:lnTo>
                <a:lnTo>
                  <a:pt x="9216" y="414020"/>
                </a:lnTo>
                <a:lnTo>
                  <a:pt x="2339" y="461923"/>
                </a:lnTo>
                <a:lnTo>
                  <a:pt x="0" y="511149"/>
                </a:lnTo>
                <a:lnTo>
                  <a:pt x="2339" y="560375"/>
                </a:lnTo>
                <a:lnTo>
                  <a:pt x="9216" y="608278"/>
                </a:lnTo>
                <a:lnTo>
                  <a:pt x="20415" y="654642"/>
                </a:lnTo>
                <a:lnTo>
                  <a:pt x="35723" y="699254"/>
                </a:lnTo>
                <a:lnTo>
                  <a:pt x="54925" y="741899"/>
                </a:lnTo>
                <a:lnTo>
                  <a:pt x="77807" y="782363"/>
                </a:lnTo>
                <a:lnTo>
                  <a:pt x="104155" y="820433"/>
                </a:lnTo>
                <a:lnTo>
                  <a:pt x="133755" y="855894"/>
                </a:lnTo>
                <a:lnTo>
                  <a:pt x="166392" y="888531"/>
                </a:lnTo>
                <a:lnTo>
                  <a:pt x="201852" y="918130"/>
                </a:lnTo>
                <a:lnTo>
                  <a:pt x="239922" y="944478"/>
                </a:lnTo>
                <a:lnTo>
                  <a:pt x="280387" y="967360"/>
                </a:lnTo>
                <a:lnTo>
                  <a:pt x="323032" y="986562"/>
                </a:lnTo>
                <a:lnTo>
                  <a:pt x="367644" y="1001870"/>
                </a:lnTo>
                <a:lnTo>
                  <a:pt x="414008" y="1013070"/>
                </a:lnTo>
                <a:lnTo>
                  <a:pt x="461910" y="1019946"/>
                </a:lnTo>
                <a:lnTo>
                  <a:pt x="511136" y="1022286"/>
                </a:lnTo>
                <a:lnTo>
                  <a:pt x="560363" y="1019946"/>
                </a:lnTo>
                <a:lnTo>
                  <a:pt x="608265" y="1013070"/>
                </a:lnTo>
                <a:lnTo>
                  <a:pt x="654629" y="1001870"/>
                </a:lnTo>
                <a:lnTo>
                  <a:pt x="699241" y="986562"/>
                </a:lnTo>
                <a:lnTo>
                  <a:pt x="741886" y="967360"/>
                </a:lnTo>
                <a:lnTo>
                  <a:pt x="782351" y="944478"/>
                </a:lnTo>
                <a:lnTo>
                  <a:pt x="820420" y="918130"/>
                </a:lnTo>
                <a:lnTo>
                  <a:pt x="855881" y="888531"/>
                </a:lnTo>
                <a:lnTo>
                  <a:pt x="888518" y="855894"/>
                </a:lnTo>
                <a:lnTo>
                  <a:pt x="918118" y="820433"/>
                </a:lnTo>
                <a:lnTo>
                  <a:pt x="944466" y="782363"/>
                </a:lnTo>
                <a:lnTo>
                  <a:pt x="967348" y="741899"/>
                </a:lnTo>
                <a:lnTo>
                  <a:pt x="986550" y="699254"/>
                </a:lnTo>
                <a:lnTo>
                  <a:pt x="1001858" y="654642"/>
                </a:lnTo>
                <a:lnTo>
                  <a:pt x="1013057" y="608278"/>
                </a:lnTo>
                <a:lnTo>
                  <a:pt x="1019933" y="560375"/>
                </a:lnTo>
                <a:lnTo>
                  <a:pt x="1022273" y="511149"/>
                </a:lnTo>
                <a:lnTo>
                  <a:pt x="1019933" y="461923"/>
                </a:lnTo>
                <a:lnTo>
                  <a:pt x="1013057" y="414020"/>
                </a:lnTo>
                <a:lnTo>
                  <a:pt x="1001858" y="367655"/>
                </a:lnTo>
                <a:lnTo>
                  <a:pt x="986550" y="323043"/>
                </a:lnTo>
                <a:lnTo>
                  <a:pt x="967348" y="280397"/>
                </a:lnTo>
                <a:lnTo>
                  <a:pt x="944466" y="239931"/>
                </a:lnTo>
                <a:lnTo>
                  <a:pt x="918118" y="201860"/>
                </a:lnTo>
                <a:lnTo>
                  <a:pt x="888518" y="166399"/>
                </a:lnTo>
                <a:lnTo>
                  <a:pt x="855881" y="133761"/>
                </a:lnTo>
                <a:lnTo>
                  <a:pt x="820420" y="104160"/>
                </a:lnTo>
                <a:lnTo>
                  <a:pt x="782351" y="77811"/>
                </a:lnTo>
                <a:lnTo>
                  <a:pt x="741886" y="54928"/>
                </a:lnTo>
                <a:lnTo>
                  <a:pt x="699241" y="35725"/>
                </a:lnTo>
                <a:lnTo>
                  <a:pt x="654629" y="20416"/>
                </a:lnTo>
                <a:lnTo>
                  <a:pt x="608265" y="9216"/>
                </a:lnTo>
                <a:lnTo>
                  <a:pt x="560363" y="2339"/>
                </a:lnTo>
                <a:lnTo>
                  <a:pt x="511136" y="0"/>
                </a:lnTo>
                <a:close/>
              </a:path>
            </a:pathLst>
          </a:custGeom>
          <a:solidFill>
            <a:srgbClr val="95A6B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 txBox="1"/>
          <p:nvPr/>
        </p:nvSpPr>
        <p:spPr>
          <a:xfrm>
            <a:off x="6650144" y="6439744"/>
            <a:ext cx="524843" cy="68307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9230" marR="5080" indent="-177165">
              <a:lnSpc>
                <a:spcPct val="101299"/>
              </a:lnSpc>
              <a:spcBef>
                <a:spcPts val="95"/>
              </a:spcBef>
            </a:pPr>
            <a:r>
              <a:rPr sz="1450" b="1" spc="-120" dirty="0">
                <a:solidFill>
                  <a:srgbClr val="FFFFFF"/>
                </a:solidFill>
                <a:latin typeface="Tahoma"/>
                <a:cs typeface="Tahoma"/>
              </a:rPr>
              <a:t>Stage </a:t>
            </a:r>
            <a:r>
              <a:rPr sz="1450" b="1" spc="-50" dirty="0">
                <a:solidFill>
                  <a:srgbClr val="FFFFFF"/>
                </a:solidFill>
                <a:latin typeface="Tahoma"/>
                <a:cs typeface="Tahoma"/>
              </a:rPr>
              <a:t>3</a:t>
            </a:r>
            <a:endParaRPr lang="en-GB" sz="1450" b="1" spc="-50" dirty="0">
              <a:solidFill>
                <a:srgbClr val="FFFFFF"/>
              </a:solidFill>
              <a:latin typeface="Tahoma"/>
              <a:cs typeface="Tahoma"/>
            </a:endParaRPr>
          </a:p>
          <a:p>
            <a:pPr marL="189230" marR="5080" indent="-177165">
              <a:lnSpc>
                <a:spcPct val="101299"/>
              </a:lnSpc>
              <a:spcBef>
                <a:spcPts val="95"/>
              </a:spcBef>
            </a:pPr>
            <a:r>
              <a:rPr lang="en-GB" sz="1450" b="1" spc="-50" dirty="0">
                <a:solidFill>
                  <a:srgbClr val="FFFFFF"/>
                </a:solidFill>
                <a:latin typeface="Tahoma"/>
                <a:cs typeface="Tahoma"/>
              </a:rPr>
              <a:t>EHCP</a:t>
            </a:r>
            <a:endParaRPr sz="1450" dirty="0">
              <a:latin typeface="Tahoma"/>
              <a:cs typeface="Tahoma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11506200" y="6580237"/>
            <a:ext cx="272415" cy="21971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250" b="1" spc="-25" dirty="0">
                <a:solidFill>
                  <a:srgbClr val="FFFFFF"/>
                </a:solidFill>
                <a:latin typeface="Tahoma"/>
                <a:cs typeface="Tahoma"/>
              </a:rPr>
              <a:t>NO</a:t>
            </a:r>
            <a:endParaRPr sz="1250">
              <a:latin typeface="Tahoma"/>
              <a:cs typeface="Tahoma"/>
            </a:endParaRPr>
          </a:p>
        </p:txBody>
      </p:sp>
      <p:sp>
        <p:nvSpPr>
          <p:cNvPr id="142" name="object 142"/>
          <p:cNvSpPr txBox="1"/>
          <p:nvPr/>
        </p:nvSpPr>
        <p:spPr>
          <a:xfrm>
            <a:off x="2665008" y="4284844"/>
            <a:ext cx="2028189" cy="4286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3699"/>
              </a:lnSpc>
              <a:spcBef>
                <a:spcPts val="90"/>
              </a:spcBef>
            </a:pP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Teacher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to</a:t>
            </a:r>
            <a:r>
              <a:rPr sz="850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ensure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 QFT</a:t>
            </a:r>
            <a:r>
              <a:rPr sz="85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through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adaptation and</a:t>
            </a:r>
            <a:r>
              <a:rPr sz="850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targeted</a:t>
            </a:r>
            <a:r>
              <a:rPr sz="850" spc="-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support/intervention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to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address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the</a:t>
            </a:r>
            <a:r>
              <a:rPr sz="85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identified</a:t>
            </a:r>
            <a:r>
              <a:rPr sz="850" spc="-3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area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of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need.</a:t>
            </a:r>
            <a:endParaRPr sz="850">
              <a:latin typeface="Tahoma"/>
              <a:cs typeface="Tahoma"/>
            </a:endParaRPr>
          </a:p>
        </p:txBody>
      </p:sp>
      <p:grpSp>
        <p:nvGrpSpPr>
          <p:cNvPr id="143" name="object 143"/>
          <p:cNvGrpSpPr/>
          <p:nvPr/>
        </p:nvGrpSpPr>
        <p:grpSpPr>
          <a:xfrm>
            <a:off x="3450456" y="4834723"/>
            <a:ext cx="7567295" cy="4545330"/>
            <a:chOff x="3450456" y="4834723"/>
            <a:chExt cx="7567295" cy="4545330"/>
          </a:xfrm>
        </p:grpSpPr>
        <p:sp>
          <p:nvSpPr>
            <p:cNvPr id="144" name="object 144"/>
            <p:cNvSpPr/>
            <p:nvPr/>
          </p:nvSpPr>
          <p:spPr>
            <a:xfrm>
              <a:off x="3513766" y="4853456"/>
              <a:ext cx="0" cy="380365"/>
            </a:xfrm>
            <a:custGeom>
              <a:avLst/>
              <a:gdLst/>
              <a:ahLst/>
              <a:cxnLst/>
              <a:rect l="l" t="t" r="r" b="b"/>
              <a:pathLst>
                <a:path h="380364">
                  <a:moveTo>
                    <a:pt x="0" y="379996"/>
                  </a:moveTo>
                  <a:lnTo>
                    <a:pt x="0" y="0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" name="object 145"/>
            <p:cNvSpPr/>
            <p:nvPr/>
          </p:nvSpPr>
          <p:spPr>
            <a:xfrm>
              <a:off x="3450456" y="5164813"/>
              <a:ext cx="127000" cy="173990"/>
            </a:xfrm>
            <a:custGeom>
              <a:avLst/>
              <a:gdLst/>
              <a:ahLst/>
              <a:cxnLst/>
              <a:rect l="l" t="t" r="r" b="b"/>
              <a:pathLst>
                <a:path w="127000" h="173989">
                  <a:moveTo>
                    <a:pt x="126619" y="0"/>
                  </a:moveTo>
                  <a:lnTo>
                    <a:pt x="0" y="0"/>
                  </a:lnTo>
                  <a:lnTo>
                    <a:pt x="63309" y="173989"/>
                  </a:lnTo>
                  <a:lnTo>
                    <a:pt x="126619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" name="object 146"/>
            <p:cNvSpPr/>
            <p:nvPr/>
          </p:nvSpPr>
          <p:spPr>
            <a:xfrm>
              <a:off x="10761350" y="9102918"/>
              <a:ext cx="238125" cy="0"/>
            </a:xfrm>
            <a:custGeom>
              <a:avLst/>
              <a:gdLst/>
              <a:ahLst/>
              <a:cxnLst/>
              <a:rect l="l" t="t" r="r" b="b"/>
              <a:pathLst>
                <a:path w="238125">
                  <a:moveTo>
                    <a:pt x="0" y="0"/>
                  </a:moveTo>
                  <a:lnTo>
                    <a:pt x="237515" y="0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" name="object 147"/>
            <p:cNvSpPr/>
            <p:nvPr/>
          </p:nvSpPr>
          <p:spPr>
            <a:xfrm>
              <a:off x="10655999" y="9039608"/>
              <a:ext cx="173990" cy="127000"/>
            </a:xfrm>
            <a:custGeom>
              <a:avLst/>
              <a:gdLst/>
              <a:ahLst/>
              <a:cxnLst/>
              <a:rect l="l" t="t" r="r" b="b"/>
              <a:pathLst>
                <a:path w="173990" h="127000">
                  <a:moveTo>
                    <a:pt x="173990" y="0"/>
                  </a:moveTo>
                  <a:lnTo>
                    <a:pt x="0" y="63309"/>
                  </a:lnTo>
                  <a:lnTo>
                    <a:pt x="173990" y="126618"/>
                  </a:lnTo>
                  <a:lnTo>
                    <a:pt x="173990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" name="object 148"/>
            <p:cNvSpPr/>
            <p:nvPr/>
          </p:nvSpPr>
          <p:spPr>
            <a:xfrm>
              <a:off x="8524800" y="8694003"/>
              <a:ext cx="2110105" cy="685800"/>
            </a:xfrm>
            <a:custGeom>
              <a:avLst/>
              <a:gdLst/>
              <a:ahLst/>
              <a:cxnLst/>
              <a:rect l="l" t="t" r="r" b="b"/>
              <a:pathLst>
                <a:path w="2110104" h="685800">
                  <a:moveTo>
                    <a:pt x="2003844" y="0"/>
                  </a:moveTo>
                  <a:lnTo>
                    <a:pt x="105752" y="0"/>
                  </a:lnTo>
                  <a:lnTo>
                    <a:pt x="64588" y="8310"/>
                  </a:lnTo>
                  <a:lnTo>
                    <a:pt x="30973" y="30973"/>
                  </a:lnTo>
                  <a:lnTo>
                    <a:pt x="8310" y="64588"/>
                  </a:lnTo>
                  <a:lnTo>
                    <a:pt x="0" y="105752"/>
                  </a:lnTo>
                  <a:lnTo>
                    <a:pt x="0" y="579920"/>
                  </a:lnTo>
                  <a:lnTo>
                    <a:pt x="8310" y="621084"/>
                  </a:lnTo>
                  <a:lnTo>
                    <a:pt x="30973" y="654699"/>
                  </a:lnTo>
                  <a:lnTo>
                    <a:pt x="64588" y="677362"/>
                  </a:lnTo>
                  <a:lnTo>
                    <a:pt x="105752" y="685673"/>
                  </a:lnTo>
                  <a:lnTo>
                    <a:pt x="2003844" y="685673"/>
                  </a:lnTo>
                  <a:lnTo>
                    <a:pt x="2045008" y="677362"/>
                  </a:lnTo>
                  <a:lnTo>
                    <a:pt x="2078623" y="654699"/>
                  </a:lnTo>
                  <a:lnTo>
                    <a:pt x="2101286" y="621084"/>
                  </a:lnTo>
                  <a:lnTo>
                    <a:pt x="2109597" y="579920"/>
                  </a:lnTo>
                  <a:lnTo>
                    <a:pt x="2109597" y="105752"/>
                  </a:lnTo>
                  <a:lnTo>
                    <a:pt x="2101286" y="64588"/>
                  </a:lnTo>
                  <a:lnTo>
                    <a:pt x="2078623" y="30973"/>
                  </a:lnTo>
                  <a:lnTo>
                    <a:pt x="2045008" y="8310"/>
                  </a:lnTo>
                  <a:lnTo>
                    <a:pt x="2003844" y="0"/>
                  </a:lnTo>
                  <a:close/>
                </a:path>
              </a:pathLst>
            </a:custGeom>
            <a:solidFill>
              <a:srgbClr val="3E86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9" name="object 149"/>
          <p:cNvSpPr txBox="1"/>
          <p:nvPr/>
        </p:nvSpPr>
        <p:spPr>
          <a:xfrm>
            <a:off x="572300" y="1447134"/>
            <a:ext cx="1380490" cy="1310640"/>
          </a:xfrm>
          <a:prstGeom prst="rect">
            <a:avLst/>
          </a:prstGeom>
        </p:spPr>
        <p:txBody>
          <a:bodyPr vert="horz" wrap="square" lIns="0" tIns="774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10"/>
              </a:spcBef>
            </a:pPr>
            <a:r>
              <a:rPr sz="1300" b="1" spc="-10" dirty="0">
                <a:solidFill>
                  <a:srgbClr val="1E325E"/>
                </a:solidFill>
                <a:latin typeface="Tahoma"/>
                <a:cs typeface="Tahoma"/>
              </a:rPr>
              <a:t>Leaders</a:t>
            </a:r>
            <a:endParaRPr sz="1300">
              <a:latin typeface="Tahoma"/>
              <a:cs typeface="Tahoma"/>
            </a:endParaRPr>
          </a:p>
          <a:p>
            <a:pPr marL="127635" marR="26670" indent="-115570">
              <a:lnSpc>
                <a:spcPct val="100000"/>
              </a:lnSpc>
              <a:spcBef>
                <a:spcPts val="395"/>
              </a:spcBef>
              <a:buChar char="•"/>
              <a:tabLst>
                <a:tab pos="127635" algn="l"/>
              </a:tabLst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Create/</a:t>
            </a:r>
            <a:r>
              <a:rPr sz="1000" spc="-5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communicate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schemes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of</a:t>
            </a:r>
            <a:r>
              <a:rPr sz="1000" spc="-6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delegation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and</a:t>
            </a:r>
            <a:r>
              <a:rPr sz="1000" spc="-5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align</a:t>
            </a:r>
            <a:r>
              <a:rPr sz="100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the</a:t>
            </a:r>
            <a:r>
              <a:rPr sz="100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SEND journey</a:t>
            </a:r>
            <a:r>
              <a:rPr sz="1000" spc="-6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to</a:t>
            </a:r>
            <a:r>
              <a:rPr sz="1000" spc="-3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policy</a:t>
            </a:r>
            <a:endParaRPr sz="1000">
              <a:latin typeface="Tahoma"/>
              <a:cs typeface="Tahoma"/>
            </a:endParaRPr>
          </a:p>
          <a:p>
            <a:pPr marL="127635" marR="5080" indent="-115570">
              <a:lnSpc>
                <a:spcPct val="100000"/>
              </a:lnSpc>
              <a:spcBef>
                <a:spcPts val="455"/>
              </a:spcBef>
              <a:buChar char="•"/>
              <a:tabLst>
                <a:tab pos="127635" algn="l"/>
              </a:tabLst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SEND</a:t>
            </a:r>
            <a:r>
              <a:rPr sz="1000" spc="-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data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overview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created</a:t>
            </a:r>
            <a:r>
              <a:rPr sz="1000" spc="-3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to</a:t>
            </a:r>
            <a:r>
              <a:rPr sz="1000" spc="-3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strategically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0" name="object 150"/>
          <p:cNvSpPr txBox="1"/>
          <p:nvPr/>
        </p:nvSpPr>
        <p:spPr>
          <a:xfrm>
            <a:off x="687550" y="2732206"/>
            <a:ext cx="133477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plan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for</a:t>
            </a:r>
            <a:r>
              <a:rPr sz="100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SEND</a:t>
            </a:r>
            <a:r>
              <a:rPr sz="1000" spc="-1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provision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687500" y="2884606"/>
            <a:ext cx="105156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and</a:t>
            </a:r>
            <a:r>
              <a:rPr sz="100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identify</a:t>
            </a:r>
            <a:r>
              <a:rPr sz="1000" spc="-7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trends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2" name="object 152"/>
          <p:cNvSpPr txBox="1"/>
          <p:nvPr/>
        </p:nvSpPr>
        <p:spPr>
          <a:xfrm>
            <a:off x="572300" y="3094665"/>
            <a:ext cx="138938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635" indent="-114935">
              <a:lnSpc>
                <a:spcPct val="100000"/>
              </a:lnSpc>
              <a:spcBef>
                <a:spcPts val="100"/>
              </a:spcBef>
              <a:buChar char="•"/>
              <a:tabLst>
                <a:tab pos="127635" algn="l"/>
              </a:tabLst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Monitor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the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number of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687500" y="3247008"/>
            <a:ext cx="122809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pupils</a:t>
            </a:r>
            <a:r>
              <a:rPr sz="100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being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identified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572250" y="3457065"/>
            <a:ext cx="122872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635" indent="-114935">
              <a:lnSpc>
                <a:spcPct val="100000"/>
              </a:lnSpc>
              <a:spcBef>
                <a:spcPts val="100"/>
              </a:spcBef>
              <a:buChar char="•"/>
              <a:tabLst>
                <a:tab pos="127635" algn="l"/>
              </a:tabLst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Closely</a:t>
            </a:r>
            <a:r>
              <a:rPr sz="1000" spc="-7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monitor</a:t>
            </a:r>
            <a:r>
              <a:rPr sz="1000" spc="-7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and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5" name="object 155"/>
          <p:cNvSpPr txBox="1"/>
          <p:nvPr/>
        </p:nvSpPr>
        <p:spPr>
          <a:xfrm>
            <a:off x="687550" y="3609409"/>
            <a:ext cx="130238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evaluate</a:t>
            </a:r>
            <a:r>
              <a:rPr sz="1000" spc="-3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QFT,</a:t>
            </a:r>
            <a:r>
              <a:rPr sz="1000" spc="-3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including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6" name="object 156"/>
          <p:cNvSpPr txBox="1"/>
          <p:nvPr/>
        </p:nvSpPr>
        <p:spPr>
          <a:xfrm>
            <a:off x="687500" y="3761809"/>
            <a:ext cx="12331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adaptations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 and the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quality</a:t>
            </a:r>
            <a:r>
              <a:rPr sz="1000" spc="-7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of</a:t>
            </a:r>
            <a:r>
              <a:rPr sz="1000" spc="-6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intervention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7" name="object 157"/>
          <p:cNvSpPr txBox="1"/>
          <p:nvPr/>
        </p:nvSpPr>
        <p:spPr>
          <a:xfrm>
            <a:off x="572300" y="4124266"/>
            <a:ext cx="152336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635" indent="-114935">
              <a:lnSpc>
                <a:spcPct val="100000"/>
              </a:lnSpc>
              <a:spcBef>
                <a:spcPts val="100"/>
              </a:spcBef>
              <a:buChar char="•"/>
              <a:tabLst>
                <a:tab pos="127635" algn="l"/>
              </a:tabLst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Monitor</a:t>
            </a:r>
            <a:r>
              <a:rPr sz="1000" spc="-3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progress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rates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of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8" name="object 158"/>
          <p:cNvSpPr txBox="1"/>
          <p:nvPr/>
        </p:nvSpPr>
        <p:spPr>
          <a:xfrm>
            <a:off x="687550" y="4276608"/>
            <a:ext cx="138430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all</a:t>
            </a:r>
            <a:r>
              <a:rPr sz="1000" spc="-5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pupils</a:t>
            </a:r>
            <a:r>
              <a:rPr sz="100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including</a:t>
            </a:r>
            <a:r>
              <a:rPr sz="100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SEND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59" name="object 159"/>
          <p:cNvSpPr txBox="1"/>
          <p:nvPr/>
        </p:nvSpPr>
        <p:spPr>
          <a:xfrm>
            <a:off x="572300" y="4486666"/>
            <a:ext cx="132778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635" indent="-114935">
              <a:lnSpc>
                <a:spcPct val="100000"/>
              </a:lnSpc>
              <a:spcBef>
                <a:spcPts val="100"/>
              </a:spcBef>
              <a:buChar char="•"/>
              <a:tabLst>
                <a:tab pos="127635" algn="l"/>
              </a:tabLst>
            </a:pP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Specific</a:t>
            </a:r>
            <a:r>
              <a:rPr sz="100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‘at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risk’</a:t>
            </a:r>
            <a:r>
              <a:rPr sz="1000" spc="-5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pupils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0" name="object 160"/>
          <p:cNvSpPr txBox="1"/>
          <p:nvPr/>
        </p:nvSpPr>
        <p:spPr>
          <a:xfrm>
            <a:off x="687500" y="4639007"/>
            <a:ext cx="145034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identified</a:t>
            </a:r>
            <a:r>
              <a:rPr sz="1000" spc="-6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and</a:t>
            </a:r>
            <a:r>
              <a:rPr sz="1000" spc="-6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monitored 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in</a:t>
            </a:r>
            <a:r>
              <a:rPr sz="100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pupil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progress</a:t>
            </a:r>
            <a:r>
              <a:rPr sz="1000" spc="-4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meetings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1" name="object 161"/>
          <p:cNvSpPr txBox="1"/>
          <p:nvPr/>
        </p:nvSpPr>
        <p:spPr>
          <a:xfrm>
            <a:off x="572312" y="5001466"/>
            <a:ext cx="153670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635" indent="-114935">
              <a:lnSpc>
                <a:spcPct val="100000"/>
              </a:lnSpc>
              <a:spcBef>
                <a:spcPts val="100"/>
              </a:spcBef>
              <a:buChar char="•"/>
              <a:tabLst>
                <a:tab pos="127635" algn="l"/>
              </a:tabLst>
            </a:pP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Ensure</a:t>
            </a:r>
            <a:r>
              <a:rPr sz="1000" dirty="0">
                <a:solidFill>
                  <a:srgbClr val="1E325E"/>
                </a:solidFill>
                <a:latin typeface="Tahoma"/>
                <a:cs typeface="Tahoma"/>
              </a:rPr>
              <a:t> CPD</a:t>
            </a:r>
            <a:r>
              <a:rPr sz="1000" spc="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pathways</a:t>
            </a:r>
            <a:r>
              <a:rPr sz="1000" spc="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for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2" name="object 162"/>
          <p:cNvSpPr txBox="1"/>
          <p:nvPr/>
        </p:nvSpPr>
        <p:spPr>
          <a:xfrm>
            <a:off x="687550" y="5153866"/>
            <a:ext cx="1509395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all</a:t>
            </a:r>
            <a:r>
              <a:rPr sz="100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staff</a:t>
            </a:r>
            <a:r>
              <a:rPr sz="1000" spc="-65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based</a:t>
            </a:r>
            <a:r>
              <a:rPr sz="100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upon</a:t>
            </a:r>
            <a:r>
              <a:rPr sz="1000" spc="-5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current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3" name="object 163"/>
          <p:cNvSpPr txBox="1"/>
          <p:nvPr/>
        </p:nvSpPr>
        <p:spPr>
          <a:xfrm>
            <a:off x="687550" y="5306208"/>
            <a:ext cx="117856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spc="-25" dirty="0">
                <a:solidFill>
                  <a:srgbClr val="1E325E"/>
                </a:solidFill>
                <a:latin typeface="Tahoma"/>
                <a:cs typeface="Tahoma"/>
              </a:rPr>
              <a:t>and</a:t>
            </a:r>
            <a:r>
              <a:rPr sz="100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20" dirty="0">
                <a:solidFill>
                  <a:srgbClr val="1E325E"/>
                </a:solidFill>
                <a:latin typeface="Tahoma"/>
                <a:cs typeface="Tahoma"/>
              </a:rPr>
              <a:t>upcoming</a:t>
            </a:r>
            <a:r>
              <a:rPr sz="1000" spc="-40" dirty="0">
                <a:solidFill>
                  <a:srgbClr val="1E325E"/>
                </a:solidFill>
                <a:latin typeface="Tahoma"/>
                <a:cs typeface="Tahoma"/>
              </a:rPr>
              <a:t> </a:t>
            </a:r>
            <a:r>
              <a:rPr sz="1000" spc="-10" dirty="0">
                <a:solidFill>
                  <a:srgbClr val="1E325E"/>
                </a:solidFill>
                <a:latin typeface="Tahoma"/>
                <a:cs typeface="Tahoma"/>
              </a:rPr>
              <a:t>needs.</a:t>
            </a:r>
            <a:endParaRPr sz="1000">
              <a:latin typeface="Tahoma"/>
              <a:cs typeface="Tahoma"/>
            </a:endParaRPr>
          </a:p>
        </p:txBody>
      </p:sp>
      <p:sp>
        <p:nvSpPr>
          <p:cNvPr id="164" name="object 164"/>
          <p:cNvSpPr txBox="1"/>
          <p:nvPr/>
        </p:nvSpPr>
        <p:spPr>
          <a:xfrm>
            <a:off x="8611978" y="8747605"/>
            <a:ext cx="1951989" cy="5632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3699"/>
              </a:lnSpc>
              <a:spcBef>
                <a:spcPts val="90"/>
              </a:spcBef>
            </a:pP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Including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any</a:t>
            </a:r>
            <a:r>
              <a:rPr sz="850" spc="-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external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recommendations, 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lang="en-GB" sz="850" spc="-20" dirty="0">
                <a:solidFill>
                  <a:srgbClr val="FFFFFF"/>
                </a:solidFill>
                <a:latin typeface="Tahoma"/>
                <a:cs typeface="Tahoma"/>
              </a:rPr>
              <a:t> SEN Plan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is</a:t>
            </a:r>
            <a:r>
              <a:rPr sz="85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created,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including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parent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and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pupil</a:t>
            </a:r>
            <a:r>
              <a:rPr sz="850" spc="-6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voice.</a:t>
            </a:r>
            <a:r>
              <a:rPr sz="850" spc="-6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This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25" dirty="0">
                <a:solidFill>
                  <a:srgbClr val="FFFFFF"/>
                </a:solidFill>
                <a:latin typeface="Tahoma"/>
                <a:cs typeface="Tahoma"/>
              </a:rPr>
              <a:t>is </a:t>
            </a:r>
            <a:r>
              <a:rPr sz="850" spc="-20" dirty="0">
                <a:solidFill>
                  <a:srgbClr val="FFFFFF"/>
                </a:solidFill>
                <a:latin typeface="Tahoma"/>
                <a:cs typeface="Tahoma"/>
              </a:rPr>
              <a:t>shared</a:t>
            </a:r>
            <a:r>
              <a:rPr sz="850" spc="-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dirty="0">
                <a:solidFill>
                  <a:srgbClr val="FFFFFF"/>
                </a:solidFill>
                <a:latin typeface="Tahoma"/>
                <a:cs typeface="Tahoma"/>
              </a:rPr>
              <a:t>with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 all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relevant</a:t>
            </a:r>
            <a:r>
              <a:rPr sz="850" spc="-1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850" spc="-10" dirty="0">
                <a:solidFill>
                  <a:srgbClr val="FFFFFF"/>
                </a:solidFill>
                <a:latin typeface="Tahoma"/>
                <a:cs typeface="Tahoma"/>
              </a:rPr>
              <a:t>stakeholders.</a:t>
            </a:r>
            <a:endParaRPr sz="850" dirty="0">
              <a:latin typeface="Tahoma"/>
              <a:cs typeface="Tahoma"/>
            </a:endParaRPr>
          </a:p>
        </p:txBody>
      </p:sp>
      <p:grpSp>
        <p:nvGrpSpPr>
          <p:cNvPr id="165" name="object 165"/>
          <p:cNvGrpSpPr/>
          <p:nvPr/>
        </p:nvGrpSpPr>
        <p:grpSpPr>
          <a:xfrm>
            <a:off x="9481504" y="8244002"/>
            <a:ext cx="127000" cy="395605"/>
            <a:chOff x="9481504" y="8244002"/>
            <a:chExt cx="127000" cy="395605"/>
          </a:xfrm>
        </p:grpSpPr>
        <p:sp>
          <p:nvSpPr>
            <p:cNvPr id="166" name="object 166"/>
            <p:cNvSpPr/>
            <p:nvPr/>
          </p:nvSpPr>
          <p:spPr>
            <a:xfrm>
              <a:off x="9544814" y="8349352"/>
              <a:ext cx="0" cy="290195"/>
            </a:xfrm>
            <a:custGeom>
              <a:avLst/>
              <a:gdLst/>
              <a:ahLst/>
              <a:cxnLst/>
              <a:rect l="l" t="t" r="r" b="b"/>
              <a:pathLst>
                <a:path h="290195">
                  <a:moveTo>
                    <a:pt x="0" y="0"/>
                  </a:moveTo>
                  <a:lnTo>
                    <a:pt x="0" y="289991"/>
                  </a:lnTo>
                </a:path>
              </a:pathLst>
            </a:custGeom>
            <a:ln w="37312">
              <a:solidFill>
                <a:srgbClr val="05B1D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7" name="object 167"/>
            <p:cNvSpPr/>
            <p:nvPr/>
          </p:nvSpPr>
          <p:spPr>
            <a:xfrm>
              <a:off x="9481504" y="8244002"/>
              <a:ext cx="127000" cy="173990"/>
            </a:xfrm>
            <a:custGeom>
              <a:avLst/>
              <a:gdLst/>
              <a:ahLst/>
              <a:cxnLst/>
              <a:rect l="l" t="t" r="r" b="b"/>
              <a:pathLst>
                <a:path w="127000" h="173990">
                  <a:moveTo>
                    <a:pt x="63309" y="0"/>
                  </a:moveTo>
                  <a:lnTo>
                    <a:pt x="0" y="173990"/>
                  </a:lnTo>
                  <a:lnTo>
                    <a:pt x="126619" y="173990"/>
                  </a:lnTo>
                  <a:lnTo>
                    <a:pt x="63309" y="0"/>
                  </a:lnTo>
                  <a:close/>
                </a:path>
              </a:pathLst>
            </a:custGeom>
            <a:solidFill>
              <a:srgbClr val="05B1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7" name="object 27">
            <a:extLst>
              <a:ext uri="{FF2B5EF4-FFF2-40B4-BE49-F238E27FC236}">
                <a16:creationId xmlns:a16="http://schemas.microsoft.com/office/drawing/2014/main" id="{95FFE806-78C9-979D-D948-D77AC1E6A907}"/>
              </a:ext>
            </a:extLst>
          </p:cNvPr>
          <p:cNvSpPr/>
          <p:nvPr/>
        </p:nvSpPr>
        <p:spPr>
          <a:xfrm rot="10800000">
            <a:off x="11753419" y="4342036"/>
            <a:ext cx="890905" cy="497205"/>
          </a:xfrm>
          <a:custGeom>
            <a:avLst/>
            <a:gdLst/>
            <a:ahLst/>
            <a:cxnLst/>
            <a:rect l="l" t="t" r="r" b="b"/>
            <a:pathLst>
              <a:path w="890904" h="497205">
                <a:moveTo>
                  <a:pt x="890689" y="248386"/>
                </a:moveTo>
                <a:lnTo>
                  <a:pt x="584365" y="0"/>
                </a:lnTo>
                <a:lnTo>
                  <a:pt x="584365" y="80810"/>
                </a:lnTo>
                <a:lnTo>
                  <a:pt x="0" y="80810"/>
                </a:lnTo>
                <a:lnTo>
                  <a:pt x="0" y="414134"/>
                </a:lnTo>
                <a:lnTo>
                  <a:pt x="584365" y="414134"/>
                </a:lnTo>
                <a:lnTo>
                  <a:pt x="584377" y="496773"/>
                </a:lnTo>
                <a:lnTo>
                  <a:pt x="890689" y="248386"/>
                </a:lnTo>
                <a:close/>
              </a:path>
            </a:pathLst>
          </a:custGeom>
          <a:solidFill>
            <a:srgbClr val="05B1D2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C332C6624F294887E34C7CAD14B392" ma:contentTypeVersion="19" ma:contentTypeDescription="Create a new document." ma:contentTypeScope="" ma:versionID="d48df45ecad65af875256c96b658f151">
  <xsd:schema xmlns:xsd="http://www.w3.org/2001/XMLSchema" xmlns:xs="http://www.w3.org/2001/XMLSchema" xmlns:p="http://schemas.microsoft.com/office/2006/metadata/properties" xmlns:ns2="7bbf069e-3809-44e2-98ce-88dc97cf9d98" xmlns:ns3="0d5b73e8-7340-42b9-982d-b60fe762bc66" targetNamespace="http://schemas.microsoft.com/office/2006/metadata/properties" ma:root="true" ma:fieldsID="478c350581dbcada2f945d03d890c0ab" ns2:_="" ns3:_="">
    <xsd:import namespace="7bbf069e-3809-44e2-98ce-88dc97cf9d98"/>
    <xsd:import namespace="0d5b73e8-7340-42b9-982d-b60fe762bc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bf069e-3809-44e2-98ce-88dc97cf9d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245b6aa-891f-408d-91c0-ef9dcd2e836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5b73e8-7340-42b9-982d-b60fe762bc6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7bea304-86f0-435a-9eb8-b85b54bd0d19}" ma:internalName="TaxCatchAll" ma:showField="CatchAllData" ma:web="0d5b73e8-7340-42b9-982d-b60fe762bc6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bbf069e-3809-44e2-98ce-88dc97cf9d98">
      <Terms xmlns="http://schemas.microsoft.com/office/infopath/2007/PartnerControls"/>
    </lcf76f155ced4ddcb4097134ff3c332f>
    <TaxCatchAll xmlns="0d5b73e8-7340-42b9-982d-b60fe762bc66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5DBBE09-BC0D-4823-9AAB-3F71445EBD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bbf069e-3809-44e2-98ce-88dc97cf9d98"/>
    <ds:schemaRef ds:uri="0d5b73e8-7340-42b9-982d-b60fe762bc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A8B0ED-CBCF-45DE-B841-4D9E2A330E2E}">
  <ds:schemaRefs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www.w3.org/XML/1998/namespace"/>
    <ds:schemaRef ds:uri="0d5b73e8-7340-42b9-982d-b60fe762bc66"/>
    <ds:schemaRef ds:uri="7bbf069e-3809-44e2-98ce-88dc97cf9d98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62CDDCE2-B5E9-42A2-9B02-55F7B230F62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</TotalTime>
  <Words>678</Words>
  <Application>Microsoft Office PowerPoint</Application>
  <PresentationFormat>Custom</PresentationFormat>
  <Paragraphs>104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Lucida Sans</vt:lpstr>
      <vt:lpstr>Tahoma</vt:lpstr>
      <vt:lpstr>Office Theme</vt:lpstr>
      <vt:lpstr>The SEND Journey At Malcolm Sargent School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SEND Journey</dc:title>
  <dc:creator>Amanda Griffiths</dc:creator>
  <cp:lastModifiedBy>Tim Cox</cp:lastModifiedBy>
  <cp:revision>5</cp:revision>
  <cp:lastPrinted>2026-03-23T12:15:36Z</cp:lastPrinted>
  <dcterms:created xsi:type="dcterms:W3CDTF">2025-01-27T08:10:14Z</dcterms:created>
  <dcterms:modified xsi:type="dcterms:W3CDTF">2026-04-01T13:27:49Z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2025-01-22T00:00:00Z</vt:filetime>
  </property>
  <property fmtid="{D5CDD505-2E9C-101B-9397-08002B2CF9AE}" pid="3" name="Creator">
    <vt:lpwstr>Adobe InDesign 15.1 (Windows)</vt:lpwstr>
  </property>
  <property fmtid="{D5CDD505-2E9C-101B-9397-08002B2CF9AE}" pid="4" name="LastSaved">
    <vt:filetime>2025-01-27T00:00:00Z</vt:filetime>
  </property>
  <property fmtid="{D5CDD505-2E9C-101B-9397-08002B2CF9AE}" pid="5" name="Producer">
    <vt:lpwstr>Adobe PDF Library 15.0</vt:lpwstr>
  </property>
  <property fmtid="{D5CDD505-2E9C-101B-9397-08002B2CF9AE}" pid="6" name="ContentTypeId">
    <vt:lpwstr>0x010100EFC332C6624F294887E34C7CAD14B392</vt:lpwstr>
  </property>
  <property fmtid="{D5CDD505-2E9C-101B-9397-08002B2CF9AE}" pid="7" name="MediaServiceImageTags">
    <vt:lpwstr/>
  </property>
</Properties>
</file>